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6" r:id="rId5"/>
    <p:sldMasterId id="2147483773" r:id="rId6"/>
    <p:sldMasterId id="2147483648" r:id="rId7"/>
    <p:sldMasterId id="2147483799" r:id="rId8"/>
    <p:sldMasterId id="2147483781" r:id="rId9"/>
  </p:sldMasterIdLst>
  <p:notesMasterIdLst>
    <p:notesMasterId r:id="rId42"/>
  </p:notesMasterIdLst>
  <p:handoutMasterIdLst>
    <p:handoutMasterId r:id="rId43"/>
  </p:handoutMasterIdLst>
  <p:sldIdLst>
    <p:sldId id="367" r:id="rId10"/>
    <p:sldId id="386" r:id="rId11"/>
    <p:sldId id="258" r:id="rId12"/>
    <p:sldId id="411" r:id="rId13"/>
    <p:sldId id="393" r:id="rId14"/>
    <p:sldId id="364" r:id="rId15"/>
    <p:sldId id="390" r:id="rId16"/>
    <p:sldId id="391" r:id="rId17"/>
    <p:sldId id="394" r:id="rId18"/>
    <p:sldId id="388" r:id="rId19"/>
    <p:sldId id="389" r:id="rId20"/>
    <p:sldId id="395" r:id="rId21"/>
    <p:sldId id="396" r:id="rId22"/>
    <p:sldId id="397" r:id="rId23"/>
    <p:sldId id="399" r:id="rId24"/>
    <p:sldId id="398" r:id="rId25"/>
    <p:sldId id="400" r:id="rId26"/>
    <p:sldId id="404" r:id="rId27"/>
    <p:sldId id="413" r:id="rId28"/>
    <p:sldId id="405" r:id="rId29"/>
    <p:sldId id="403" r:id="rId30"/>
    <p:sldId id="409" r:id="rId31"/>
    <p:sldId id="412" r:id="rId32"/>
    <p:sldId id="414" r:id="rId33"/>
    <p:sldId id="410" r:id="rId34"/>
    <p:sldId id="415" r:id="rId35"/>
    <p:sldId id="407" r:id="rId36"/>
    <p:sldId id="402" r:id="rId37"/>
    <p:sldId id="416" r:id="rId38"/>
    <p:sldId id="417" r:id="rId39"/>
    <p:sldId id="362" r:id="rId40"/>
    <p:sldId id="280" r:id="rId41"/>
  </p:sldIdLst>
  <p:sldSz cx="12192000" cy="6858000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  <p:embeddedFont>
      <p:font typeface="Roboto Mono Light" panose="00000009000000000000" pitchFamily="49" charset="0"/>
      <p:regular r:id="rId50"/>
      <p:italic r:id="rId51"/>
    </p:embeddedFont>
    <p:embeddedFont>
      <p:font typeface="Roboto Mono Thin" panose="00000009000000000000" pitchFamily="49" charset="0"/>
      <p:regular r:id="rId52"/>
      <p:italic r:id="rId53"/>
    </p:embeddedFont>
  </p:embeddedFontLst>
  <p:defaultTextStyle>
    <a:defPPr>
      <a:defRPr lang="en-US"/>
    </a:defPPr>
    <a:lvl1pPr marL="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10D6BA43-FAB0-409E-A049-8875745ABD2C}">
          <p14:sldIdLst>
            <p14:sldId id="367"/>
            <p14:sldId id="386"/>
            <p14:sldId id="258"/>
            <p14:sldId id="411"/>
            <p14:sldId id="393"/>
            <p14:sldId id="364"/>
            <p14:sldId id="390"/>
            <p14:sldId id="391"/>
            <p14:sldId id="394"/>
            <p14:sldId id="388"/>
            <p14:sldId id="389"/>
            <p14:sldId id="395"/>
            <p14:sldId id="396"/>
            <p14:sldId id="397"/>
            <p14:sldId id="399"/>
            <p14:sldId id="398"/>
            <p14:sldId id="400"/>
            <p14:sldId id="404"/>
            <p14:sldId id="413"/>
            <p14:sldId id="405"/>
            <p14:sldId id="403"/>
            <p14:sldId id="409"/>
            <p14:sldId id="412"/>
            <p14:sldId id="414"/>
            <p14:sldId id="410"/>
            <p14:sldId id="415"/>
            <p14:sldId id="407"/>
            <p14:sldId id="402"/>
            <p14:sldId id="416"/>
            <p14:sldId id="417"/>
            <p14:sldId id="362"/>
            <p14:sldId id="280"/>
          </p14:sldIdLst>
        </p14:section>
        <p14:section name="Accessibilty" id="{1494BCD4-4FF9-4376-B30F-95A496909B2C}">
          <p14:sldIdLst/>
        </p14:section>
        <p14:section name="Covers" id="{DC6E5648-489F-44FD-A6F7-8B1EE8E2B6A0}">
          <p14:sldIdLst/>
        </p14:section>
        <p14:section name="Strapline covers" id="{62A5ECA9-993E-46BA-94A2-595784801770}">
          <p14:sldIdLst/>
        </p14:section>
        <p14:section name="Break, impact and stat slides" id="{D99E4F46-777C-416D-A942-8FAA7F9401D0}">
          <p14:sldIdLst/>
        </p14:section>
        <p14:section name="Light" id="{203BE39F-2408-44AE-9EEE-A1ECD45C010E}">
          <p14:sldIdLst/>
        </p14:section>
        <p14:section name="Dark" id="{4B5E0695-A0A8-4367-8B35-29818B9FE4B9}">
          <p14:sldIdLst/>
        </p14:section>
        <p14:section name="Closing thank you" id="{44193D58-1F2A-4A36-99EE-A86103AFFBA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B5AC"/>
    <a:srgbClr val="FAD5DD"/>
    <a:srgbClr val="A879AC"/>
    <a:srgbClr val="F4F4F4"/>
    <a:srgbClr val="00FFFF"/>
    <a:srgbClr val="F5AFC0"/>
    <a:srgbClr val="D1CFCF"/>
    <a:srgbClr val="7F2246"/>
    <a:srgbClr val="2A4898"/>
    <a:srgbClr val="D6A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815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03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48" d="100"/>
          <a:sy n="148" d="100"/>
        </p:scale>
        <p:origin x="5050" y="1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3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416490-CC85-444F-957E-7EDE2DF62D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1A4F1-4F56-6840-97A0-5D99C0EA96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98A0A-2E8D-DF4F-9C31-A81C00E300DB}" type="datetimeFigureOut">
              <a:rPr lang="en-GB" smtClean="0"/>
              <a:t>20/11/2025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9A510-34A7-3B44-B012-7C929876E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24C06-B906-CB40-A7E2-6054534BD8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33EF-120A-2C48-B885-0B1F58D5D7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6849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2C31F-EDF8-D64C-B235-4BEA7689D6AD}" type="datetimeFigureOut">
              <a:rPr lang="en-GB" smtClean="0"/>
              <a:t>20/11/2025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1567F-F019-E948-A7D1-1F94AF0600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0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72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4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7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507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033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A608D-E0E6-D7C7-E80D-0B0F9B60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32A89-0D5E-13C9-BBD4-F119D676D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D1F41-E9EF-67D5-495C-69ACB58F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751C-BA15-4FBF-6195-D71F9085F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84BF-4964-50F0-86A6-0719F8CC8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51610-BE74-5AA1-7DFE-C8A769369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B015D-D9A8-2FEF-0D85-3873E1482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A7A55-FF28-5FFF-2C74-F4010DE80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842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14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852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8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350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22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238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8566C-43B5-0C1B-99BD-7CD23EDAC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573C2-950C-8561-0F6B-CEE63FA8E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0EE92-1FEC-EA07-2507-C6B195194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7E287-3A8C-5F1A-F518-9B49E7866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68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91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768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88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27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670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BD2C-D868-0E82-FF2C-6AA58CEC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E97FC-67D1-A24C-DB30-73373DFBC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55F52-872D-02BB-49DB-BB754D2AF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EDBEB-8FE0-F92E-B257-C319DDD8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47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23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22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4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2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95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7.jpeg"/><Relationship Id="rId16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7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2.svg"/><Relationship Id="rId2" Type="http://schemas.openxmlformats.org/officeDocument/2006/relationships/image" Target="../media/image25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4.svg"/><Relationship Id="rId14" Type="http://schemas.openxmlformats.org/officeDocument/2006/relationships/image" Target="../media/image3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2CC2BF-4F8C-B7EF-6688-EAFF46DE7AFA}"/>
              </a:ext>
            </a:extLst>
          </p:cNvPr>
          <p:cNvSpPr/>
          <p:nvPr userDrawn="1"/>
        </p:nvSpPr>
        <p:spPr>
          <a:xfrm>
            <a:off x="762001" y="762000"/>
            <a:ext cx="3810000" cy="380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B8495066-AA9D-64C6-49C6-68774EA9B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" y="762000"/>
            <a:ext cx="760400" cy="760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0EF7E2-252F-4573-47FB-4F461F71E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000" y="1023108"/>
            <a:ext cx="3302000" cy="2024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E50C8-9DEB-1EC3-6E15-6563DA7D903D}"/>
              </a:ext>
            </a:extLst>
          </p:cNvPr>
          <p:cNvSpPr/>
          <p:nvPr userDrawn="1"/>
        </p:nvSpPr>
        <p:spPr>
          <a:xfrm>
            <a:off x="6104238" y="770238"/>
            <a:ext cx="5325762" cy="532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A896E-4D7F-098E-1BD7-1B1227590346}"/>
              </a:ext>
            </a:extLst>
          </p:cNvPr>
          <p:cNvSpPr/>
          <p:nvPr userDrawn="1"/>
        </p:nvSpPr>
        <p:spPr>
          <a:xfrm rot="10800000">
            <a:off x="10668000" y="6097466"/>
            <a:ext cx="762000" cy="76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E579FA-347E-9693-DFB7-D512FA075D7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16000" y="3317510"/>
            <a:ext cx="33020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7718E-4FA0-E667-4218-5AFD9200AAF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604000" y="1270000"/>
            <a:ext cx="4318000" cy="431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Insert cover image here</a:t>
            </a:r>
          </a:p>
        </p:txBody>
      </p:sp>
    </p:spTree>
    <p:extLst>
      <p:ext uri="{BB962C8B-B14F-4D97-AF65-F5344CB8AC3E}">
        <p14:creationId xmlns:p14="http://schemas.microsoft.com/office/powerpoint/2010/main" val="2884419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7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Jisc: Inspiring the future of education and research">
            <a:extLst>
              <a:ext uri="{FF2B5EF4-FFF2-40B4-BE49-F238E27FC236}">
                <a16:creationId xmlns:a16="http://schemas.microsoft.com/office/drawing/2014/main" id="{36DBA96B-B6C3-7031-E5D0-359E52F10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762000"/>
            <a:ext cx="7380000" cy="75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0C50F-6842-C4B2-D38D-C3D79D7F1716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4CBBEB-5D0B-4F50-C299-97BDC913F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627B7E-B060-C7DE-1837-12FDD86E9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128F09-9831-5894-6DEA-8C498DFBF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6651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ING SLID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A07188-C4EA-7286-30E7-8194D9509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85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5334001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5334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F992A-A11C-0CB5-5B54-A6BD2D96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69603" y="508001"/>
            <a:ext cx="1522396" cy="507999"/>
            <a:chOff x="10669603" y="508001"/>
            <a:chExt cx="1522396" cy="50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59E467-C4D3-925A-F6A5-A414DCF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176801" y="508001"/>
              <a:ext cx="507999" cy="507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1C20E-C774-5532-A81A-33385037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0669603" y="508001"/>
              <a:ext cx="507999" cy="507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88F3E3-AF66-E7FB-BADA-90CD051B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4000" y="508001"/>
              <a:ext cx="507999" cy="507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914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9398000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9398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F95E1-ADD4-20AC-FC9F-C7B95A5B6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07999" y="0"/>
            <a:ext cx="1524000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07D29-7766-193B-DB1A-F1D506CF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1569" y="2540000"/>
            <a:ext cx="512862" cy="1528862"/>
            <a:chOff x="11688671" y="2540000"/>
            <a:chExt cx="512862" cy="15288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886C3D-CB47-2766-D75A-8BD2978C4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3556000"/>
              <a:ext cx="512862" cy="5128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B4FF78-1735-4D2D-CB56-73DCEECA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2540000"/>
              <a:ext cx="512862" cy="51286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5828EB-179F-EFEA-5D21-EDB3547A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3048000"/>
              <a:ext cx="512862" cy="5128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77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C1644C-E6E8-3B9B-60F9-EF36ECDC7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56127" y="508002"/>
            <a:ext cx="6350000" cy="63499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447" y="762000"/>
            <a:ext cx="10227553" cy="5080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Impact text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839FBC-1857-8F7B-F8C9-F15F6FF02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1" y="1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7918B-4744-5D30-7C32-04206363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08000" y="2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608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A07188-C4EA-7286-30E7-8194D9509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85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5334001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5334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F992A-A11C-0CB5-5B54-A6BD2D96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69603" y="508001"/>
            <a:ext cx="1522396" cy="507999"/>
            <a:chOff x="10669603" y="508001"/>
            <a:chExt cx="1522396" cy="50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59E467-C4D3-925A-F6A5-A414DCF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176801" y="508001"/>
              <a:ext cx="507999" cy="507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1C20E-C774-5532-A81A-33385037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0669603" y="508001"/>
              <a:ext cx="507999" cy="507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88F3E3-AF66-E7FB-BADA-90CD051B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4000" y="508001"/>
              <a:ext cx="507999" cy="507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607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DDB7CB-80AF-62A1-0DAE-6A429FFDD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984" y="322729"/>
            <a:ext cx="9195017" cy="551927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7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Impact text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B662C-416A-86C3-0863-2E3D522D5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" y="4826000"/>
            <a:ext cx="508000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306D4-2F10-96C5-42E5-796C65219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" y="53340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6EBFF-6446-9696-3E70-33D93B70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0" y="4318001"/>
            <a:ext cx="1524000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33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6EBFF-6446-9696-3E70-33D93B70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104"/>
            <a:ext cx="3040681" cy="304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AC527-0322-0799-491F-E13C99889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0"/>
            <a:ext cx="2032000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Short page 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3970-C6C2-23D4-C98B-B0C2D8DF11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6000" y="508000"/>
            <a:ext cx="3042000" cy="5334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F6D22E-BD86-A128-F41F-061AC5E20E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56000" y="508000"/>
            <a:ext cx="4572000" cy="457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2EC9D6-5299-E016-A55F-F2CDFD17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7619999" y="5334001"/>
            <a:ext cx="254000" cy="762001"/>
            <a:chOff x="7874000" y="5080000"/>
            <a:chExt cx="254000" cy="762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AB662C-416A-86C3-0863-2E3D522D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588001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306D4-2F10-96C5-42E5-796C65219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334001"/>
              <a:ext cx="254000" cy="2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6E9ADF-78CB-24F1-A8A4-C05376E76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08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F99DDA-461B-ABA4-B41A-3C567218C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56000"/>
            <a:ext cx="2540000" cy="22860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5600">
                <a:latin typeface="Roboto Mono Thin" panose="00000009000000000000" pitchFamily="49" charset="0"/>
                <a:ea typeface="Roboto Mono Thin" panose="00000009000000000000" pitchFamily="49" charset="0"/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r>
              <a:rPr lang="en-US" dirty="0"/>
              <a:t>Key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015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A">
    <p:bg>
      <p:bgPr>
        <a:solidFill>
          <a:srgbClr val="FAD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701288-E8AF-1CEA-86FE-381884329483}"/>
              </a:ext>
            </a:extLst>
          </p:cNvPr>
          <p:cNvSpPr/>
          <p:nvPr userDrawn="1"/>
        </p:nvSpPr>
        <p:spPr>
          <a:xfrm>
            <a:off x="5842000" y="0"/>
            <a:ext cx="6350000" cy="63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AC527-0322-0799-491F-E13C99889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0"/>
            <a:ext cx="4318000" cy="1270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Short page 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3970-C6C2-23D4-C98B-B0C2D8DF11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5588000"/>
            <a:ext cx="4318000" cy="254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359974">
              <a:lnSpc>
                <a:spcPct val="100000"/>
              </a:lnSpc>
              <a:buNone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41281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482564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723844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952428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Citation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F6D22E-BD86-A128-F41F-061AC5E20E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3490" y="519888"/>
            <a:ext cx="5322111" cy="532211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2EC9D6-5299-E016-A55F-F2CDFD17F5E8}"/>
              </a:ext>
            </a:extLst>
          </p:cNvPr>
          <p:cNvGrpSpPr/>
          <p:nvPr userDrawn="1"/>
        </p:nvGrpSpPr>
        <p:grpSpPr>
          <a:xfrm>
            <a:off x="5588000" y="0"/>
            <a:ext cx="254000" cy="762001"/>
            <a:chOff x="7874000" y="5080000"/>
            <a:chExt cx="254000" cy="762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AB662C-416A-86C3-0863-2E3D522D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588001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306D4-2F10-96C5-42E5-796C65219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334001"/>
              <a:ext cx="254000" cy="2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6E9ADF-78CB-24F1-A8A4-C05376E76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08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F99DDA-461B-ABA4-B41A-3C567218C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540000"/>
            <a:ext cx="4318000" cy="27940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5600">
                <a:latin typeface="Roboto Mono Thin" panose="00000009000000000000" pitchFamily="49" charset="0"/>
                <a:ea typeface="Roboto Mono Thin" panose="00000009000000000000" pitchFamily="49" charset="0"/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r>
              <a:rPr lang="en-US" dirty="0"/>
              <a:t>Key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151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066741-7861-C3B0-75C5-7FDAAE4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4373301"/>
            <a:ext cx="508001" cy="1016000"/>
            <a:chOff x="11684000" y="4826000"/>
            <a:chExt cx="508001" cy="101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6FD053-C59F-9D6D-EB74-1C4B5414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195C5C-1541-55ED-7E4E-F52FB0C8E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6BFC05-BABC-7D2E-6AFC-5CB7ADA7BB5F}"/>
              </a:ext>
            </a:extLst>
          </p:cNvPr>
          <p:cNvSpPr/>
          <p:nvPr userDrawn="1"/>
        </p:nvSpPr>
        <p:spPr>
          <a:xfrm>
            <a:off x="6095999" y="762000"/>
            <a:ext cx="5588001" cy="55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1" y="1296286"/>
            <a:ext cx="4572000" cy="4545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E3BFECF0-BD9E-AD61-488F-C22FFFB88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15A2E5-D5D5-C5AD-15A8-6177A9074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264712E-16E5-1CB8-2100-916F253F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643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10160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A152-DC73-1933-89AC-293A1B45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000" y="4826000"/>
            <a:ext cx="508001" cy="1016000"/>
            <a:chOff x="11684000" y="4826000"/>
            <a:chExt cx="508001" cy="101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8FD3CA-9E3A-DA78-2574-43697396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79EB88-1A47-5832-2A70-69A019041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333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Jisc logo&#10;">
            <a:extLst>
              <a:ext uri="{FF2B5EF4-FFF2-40B4-BE49-F238E27FC236}">
                <a16:creationId xmlns:a16="http://schemas.microsoft.com/office/drawing/2014/main" id="{C9253AD7-665C-FD6F-34AA-744C1F032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" y="-1752"/>
            <a:ext cx="760400" cy="760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E96F1A-1D75-C100-71A4-4742BDD7B11A}"/>
              </a:ext>
            </a:extLst>
          </p:cNvPr>
          <p:cNvGrpSpPr/>
          <p:nvPr userDrawn="1"/>
        </p:nvGrpSpPr>
        <p:grpSpPr>
          <a:xfrm>
            <a:off x="9143997" y="6097466"/>
            <a:ext cx="2281602" cy="760534"/>
            <a:chOff x="9143997" y="6097466"/>
            <a:chExt cx="2281602" cy="7605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52161-A07F-DE36-F888-974E3267BC1C}"/>
                </a:ext>
              </a:extLst>
            </p:cNvPr>
            <p:cNvSpPr/>
            <p:nvPr userDrawn="1"/>
          </p:nvSpPr>
          <p:spPr>
            <a:xfrm>
              <a:off x="10665065" y="6097466"/>
              <a:ext cx="760534" cy="7605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2C8A5C-7354-CA80-B16D-BD127FEB99C2}"/>
                </a:ext>
              </a:extLst>
            </p:cNvPr>
            <p:cNvSpPr/>
            <p:nvPr userDrawn="1"/>
          </p:nvSpPr>
          <p:spPr>
            <a:xfrm>
              <a:off x="9904531" y="6097466"/>
              <a:ext cx="760534" cy="7605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068AD5-54B8-6AE3-7C2A-84F1718E9D0B}"/>
                </a:ext>
              </a:extLst>
            </p:cNvPr>
            <p:cNvSpPr/>
            <p:nvPr userDrawn="1"/>
          </p:nvSpPr>
          <p:spPr>
            <a:xfrm>
              <a:off x="9143997" y="6097466"/>
              <a:ext cx="760534" cy="760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864044B-F246-8461-3009-926815A07A79}"/>
              </a:ext>
            </a:extLst>
          </p:cNvPr>
          <p:cNvSpPr/>
          <p:nvPr userDrawn="1"/>
        </p:nvSpPr>
        <p:spPr>
          <a:xfrm>
            <a:off x="762001" y="762000"/>
            <a:ext cx="3810000" cy="380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B07D1-6EA7-E351-53D3-CB8E5E8B37C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16000" y="1023108"/>
            <a:ext cx="3302000" cy="2024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D9AA52E-692F-B8D9-7B3F-3EA98EB21AA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16000" y="3317510"/>
            <a:ext cx="33020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386473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1A46-6D95-A0FE-8F77-657D623F62C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52903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74589B-7F48-0071-2B7C-6D1D00946E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52903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1C2548-2599-74CA-A48F-E04E5463B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00" y="3"/>
            <a:ext cx="1016000" cy="1016002"/>
            <a:chOff x="11176000" y="3"/>
            <a:chExt cx="1016000" cy="1016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62C882-2A69-F748-3C81-589891B1E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176000" y="3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5E306-FF5E-59E6-1425-2F0D7D1F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6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8C8E8E-E78E-024F-C737-79C115B34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508004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701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414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2"/>
            <a:ext cx="6858000" cy="2539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6858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3601" y="2032003"/>
            <a:ext cx="3810399" cy="380999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  <a:br>
              <a:rPr lang="en-GB" dirty="0"/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621AFC-6EEE-5CB9-7D0C-EC257D494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1524002"/>
            <a:ext cx="508003" cy="1523955"/>
            <a:chOff x="11683999" y="1524002"/>
            <a:chExt cx="508003" cy="1523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DE108-9F01-AB46-00DC-D51BF0B0B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001" y="2539956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E0D5CD-7082-88A0-75F7-1C300BDD4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203197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6853A9-3B50-F3C9-0E5A-0E1C3A655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1524002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985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482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0"/>
            <a:ext cx="4826000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4826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42000" y="0"/>
            <a:ext cx="5842117" cy="5841623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A624B-0E8E-2F14-ECFA-C0AA0C9C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117" y="4318000"/>
            <a:ext cx="508001" cy="1523623"/>
            <a:chOff x="11684117" y="4318000"/>
            <a:chExt cx="508001" cy="1523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579711-D799-B1C8-4F15-B13FE226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5333622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E3DB07-14C1-3054-F67B-5F57958AB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825811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994D1E-5EFD-912B-5855-FE9AC1A3B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318000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150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117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8000" y="1524377"/>
            <a:ext cx="11176000" cy="431762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B14B4-3F6F-7C7D-D8C4-736FD08E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1684117" y="5334000"/>
            <a:ext cx="508001" cy="50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071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Key takeaway header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4FE870-67DB-4B70-C5F0-FE16FE293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9BDCB-9914-3E26-FD33-90EC58980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C3C264-1EB3-7E97-6999-6B931A360C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1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DF6B26-00EF-C637-53C4-802DA5C949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2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C52DAE-17AF-136B-ED57-8194624364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301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E1DB7B-E739-0333-3CA8-8A9FD94962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85A4F85-67CD-2B4E-643B-5741F4BA92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6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3C7DE5F-690C-BCFA-3C24-ECAADB58B9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F4BF040-C19C-30DF-904A-EF89016994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52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0CC40B0-E3D2-96D1-4E50-921025E3E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AB850-14F0-F3A3-FD29-0551A1A7C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EA122-0806-77A7-CFDC-D326B10F8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Key resources 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685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ING SLID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A07188-C4EA-7286-30E7-8194D9509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85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5334001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5334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F992A-A11C-0CB5-5B54-A6BD2D96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69603" y="508001"/>
            <a:ext cx="1522396" cy="507999"/>
            <a:chOff x="10669603" y="508001"/>
            <a:chExt cx="1522396" cy="50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59E467-C4D3-925A-F6A5-A414DCF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176801" y="508001"/>
              <a:ext cx="507999" cy="507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1C20E-C774-5532-A81A-33385037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0669603" y="508001"/>
              <a:ext cx="507999" cy="507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88F3E3-AF66-E7FB-BADA-90CD051B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4000" y="508001"/>
              <a:ext cx="507999" cy="507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264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10160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66741-7861-C3B0-75C5-7FDAAE4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000" y="4826000"/>
            <a:ext cx="508001" cy="1016000"/>
            <a:chOff x="11684000" y="4826000"/>
            <a:chExt cx="508001" cy="101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6FD053-C59F-9D6D-EB74-1C4B5414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195C5C-1541-55ED-7E4E-F52FB0C8E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938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1A46-6D95-A0FE-8F77-657D623F62C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52903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74589B-7F48-0071-2B7C-6D1D00946E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52903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F44DCD-BFB2-BEB3-11B5-319EF3425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00" y="3"/>
            <a:ext cx="1016000" cy="1016002"/>
            <a:chOff x="11176000" y="3"/>
            <a:chExt cx="1016000" cy="10160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F9C03-0302-CB24-837A-0BA5B8678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176000" y="3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F7715B-75CD-84AE-D355-608D941EE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6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BAD185-8175-1A6A-D5AB-D626EBB85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508004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1568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414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2"/>
            <a:ext cx="6858000" cy="2539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6858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3601" y="2032003"/>
            <a:ext cx="3810399" cy="380999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  <a:br>
              <a:rPr lang="en-GB" dirty="0"/>
            </a:b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B84E4-C5A3-9B32-6189-29DAB240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1524002"/>
            <a:ext cx="508003" cy="1523955"/>
            <a:chOff x="11683999" y="1524002"/>
            <a:chExt cx="508003" cy="152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2CD00A-E39B-B6A1-5B94-9AE69916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001" y="2539956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726B71-AE93-C7BE-497E-96FD371D7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203197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238A48-FD26-C0E7-E263-3A3501C7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1524002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80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Jisc logo&#10;">
            <a:extLst>
              <a:ext uri="{FF2B5EF4-FFF2-40B4-BE49-F238E27FC236}">
                <a16:creationId xmlns:a16="http://schemas.microsoft.com/office/drawing/2014/main" id="{C9253AD7-665C-FD6F-34AA-744C1F032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00" y="-1601"/>
            <a:ext cx="760400" cy="7604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AC295A-BF39-F726-6AA6-9FCE89A1BDBA}"/>
              </a:ext>
            </a:extLst>
          </p:cNvPr>
          <p:cNvGrpSpPr/>
          <p:nvPr userDrawn="1"/>
        </p:nvGrpSpPr>
        <p:grpSpPr>
          <a:xfrm>
            <a:off x="763600" y="1778000"/>
            <a:ext cx="1524000" cy="508000"/>
            <a:chOff x="762000" y="1524000"/>
            <a:chExt cx="1524000" cy="50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6F44BE-2D58-2BAC-808E-D987FF8D3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6626B-F478-4CBA-B6D0-174F9F63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D06099-7CD8-7D33-27DA-D565566F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55684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482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0"/>
            <a:ext cx="4826000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4826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42000" y="0"/>
            <a:ext cx="5842117" cy="5841623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DB5A58-6D7B-03CD-0C09-558F18AC9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117" y="4317618"/>
            <a:ext cx="508001" cy="1524005"/>
            <a:chOff x="11684117" y="4317618"/>
            <a:chExt cx="508001" cy="15240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0421C5-B120-371A-24A8-4D5C5E27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5333622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7D0359-896D-D93A-DFEE-9C62CABA1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825620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015B00-6124-2A68-0F74-0348884CB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317618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97474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117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8000" y="1524000"/>
            <a:ext cx="11176000" cy="431762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478DC-6C5E-8B2E-480A-04B7EDD5F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1684117" y="5333623"/>
            <a:ext cx="508001" cy="50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962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Key takeaway header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4FE870-67DB-4B70-C5F0-FE16FE293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9BDCB-9914-3E26-FD33-90EC58980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053DDEA-636E-CDA5-06EF-85B31F1A0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1</a:t>
            </a:r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1D6479A-3ED7-494F-69D8-CAA95DFF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2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492314A-F809-24E8-BAE4-B4D4CD515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961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E1DB7B-E739-0333-3CA8-8A9FD94962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85A4F85-67CD-2B4E-643B-5741F4BA92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4307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3C7DE5F-690C-BCFA-3C24-ECAADB58B9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0614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F4BF040-C19C-30DF-904A-EF89016994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692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0CC40B0-E3D2-96D1-4E50-921025E3E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AB850-14F0-F3A3-FD29-0551A1A7C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5412C-12A9-441A-6655-EDB9B4629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Key resources 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740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1F95D-1FFD-80B3-9FBE-F807F4F09A58}"/>
              </a:ext>
            </a:extLst>
          </p:cNvPr>
          <p:cNvSpPr txBox="1"/>
          <p:nvPr userDrawn="1"/>
        </p:nvSpPr>
        <p:spPr>
          <a:xfrm>
            <a:off x="511804" y="392668"/>
            <a:ext cx="3810000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E221-3303-76FF-D415-18ADB37375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3726" y="1543239"/>
            <a:ext cx="5328274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E09062-BA16-A76C-A32C-B639CC82B15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3725" y="2045619"/>
            <a:ext cx="5328275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03FDC7-130C-095F-3A9C-A6EF7A7909F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5868" y="2540000"/>
            <a:ext cx="5325463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email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363E3-FEEE-6449-83DE-29CAD2565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58000" y="0"/>
            <a:ext cx="5332731" cy="5334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0E3C9C8-F750-8C36-2F31-4646093A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6350000" y="254000"/>
            <a:ext cx="762000" cy="254000"/>
            <a:chOff x="3804" y="3810000"/>
            <a:chExt cx="762000" cy="25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86A180-1D92-E422-ADE9-F88D8863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511804" y="3810000"/>
              <a:ext cx="254000" cy="25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C97ED5-E38A-BE15-4827-228D09E8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257804" y="381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189113-A328-4F9F-766C-BEC881AA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3804" y="3810000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389B3-DBED-F358-1649-5C25E120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0" y="5334000"/>
            <a:ext cx="53340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0F23-D50E-5F2A-7A7B-564FAFCB3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9" y="6096000"/>
            <a:ext cx="1417275" cy="511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44CE69-FDDE-EE55-F04B-9BBB37FC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8660" y="5610209"/>
            <a:ext cx="253999" cy="2243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6F7F54-7FEB-B4C3-9F3B-10AA2AE2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659" y="5952363"/>
            <a:ext cx="254000" cy="254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FDAA620-6C98-0740-99BB-54CD2E08A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713" y="6324151"/>
            <a:ext cx="299892" cy="2998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319E77-96D1-E460-614D-074A62634AFD}"/>
              </a:ext>
            </a:extLst>
          </p:cNvPr>
          <p:cNvSpPr txBox="1"/>
          <p:nvPr userDrawn="1"/>
        </p:nvSpPr>
        <p:spPr>
          <a:xfrm>
            <a:off x="7622944" y="5585824"/>
            <a:ext cx="2791056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@jisc.bsky.social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6D1984-9151-E8A9-419D-455D67A1F90B}"/>
              </a:ext>
            </a:extLst>
          </p:cNvPr>
          <p:cNvSpPr txBox="1"/>
          <p:nvPr userDrawn="1"/>
        </p:nvSpPr>
        <p:spPr>
          <a:xfrm>
            <a:off x="7620000" y="5969000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8C9712-034F-FA56-7CA6-EEE9C956DEF7}"/>
              </a:ext>
            </a:extLst>
          </p:cNvPr>
          <p:cNvSpPr txBox="1"/>
          <p:nvPr userDrawn="1"/>
        </p:nvSpPr>
        <p:spPr>
          <a:xfrm>
            <a:off x="7620000" y="6357779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+mn-lt"/>
              </a:rPr>
              <a:t>linkedin.com/company/jisc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8" name="Graphic 37" descr="Jisc logo&#10;">
            <a:extLst>
              <a:ext uri="{FF2B5EF4-FFF2-40B4-BE49-F238E27FC236}">
                <a16:creationId xmlns:a16="http://schemas.microsoft.com/office/drawing/2014/main" id="{B8F19E67-77D9-0CC0-F8A9-0AF4FEEEE0E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3955" y="5335600"/>
            <a:ext cx="760400" cy="76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731DA1-2FAC-0AA5-3ADC-2F41D1EB8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00000">
            <a:off x="499215" y="5262356"/>
            <a:ext cx="381000" cy="381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963149B-6566-0649-467F-0AB3532C0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774" y="4292030"/>
            <a:ext cx="357447" cy="3574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41B5CE-910B-8DB1-5F8F-223E940133F0}"/>
              </a:ext>
            </a:extLst>
          </p:cNvPr>
          <p:cNvSpPr txBox="1"/>
          <p:nvPr userDrawn="1"/>
        </p:nvSpPr>
        <p:spPr>
          <a:xfrm>
            <a:off x="1016000" y="4322973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help@jisc.ac.uk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77040-090C-C516-A33D-6A640001181C}"/>
              </a:ext>
            </a:extLst>
          </p:cNvPr>
          <p:cNvSpPr txBox="1"/>
          <p:nvPr userDrawn="1"/>
        </p:nvSpPr>
        <p:spPr>
          <a:xfrm>
            <a:off x="1016000" y="5334096"/>
            <a:ext cx="4064000" cy="256176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6B71A-9D02-72BC-9390-E97CC701C335}"/>
              </a:ext>
            </a:extLst>
          </p:cNvPr>
          <p:cNvSpPr txBox="1"/>
          <p:nvPr userDrawn="1"/>
        </p:nvSpPr>
        <p:spPr>
          <a:xfrm>
            <a:off x="2203269" y="6103778"/>
            <a:ext cx="37882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/>
              <a:t>Except where otherwise noted, this work is licensed under CC-BY-NC-ND.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E63DC-B33F-6777-5630-C031853AD5B3}"/>
              </a:ext>
            </a:extLst>
          </p:cNvPr>
          <p:cNvSpPr txBox="1"/>
          <p:nvPr userDrawn="1"/>
        </p:nvSpPr>
        <p:spPr>
          <a:xfrm>
            <a:off x="1014927" y="4826000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0300 300 2212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D5371F1-611F-5F3E-36AA-DE37D51C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684" y="4746931"/>
            <a:ext cx="437790" cy="4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0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STRAP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E221-3303-76FF-D415-18ADB37375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3726" y="2033262"/>
            <a:ext cx="5328274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E09062-BA16-A76C-A32C-B639CC82B15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3725" y="2535642"/>
            <a:ext cx="5328275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03FDC7-130C-095F-3A9C-A6EF7A7909F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5868" y="3030023"/>
            <a:ext cx="5325463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email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E3C9C8-F750-8C36-2F31-4646093A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61868" y="5842000"/>
            <a:ext cx="762000" cy="254000"/>
            <a:chOff x="3804" y="3810000"/>
            <a:chExt cx="762000" cy="25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86A180-1D92-E422-ADE9-F88D8863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511804" y="3810000"/>
              <a:ext cx="254000" cy="25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C97ED5-E38A-BE15-4827-228D09E8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257804" y="381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189113-A328-4F9F-766C-BEC881AA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3804" y="3810000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F9731DA1-2FAC-0AA5-3ADC-2F41D1EB8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499215" y="4760084"/>
            <a:ext cx="381000" cy="381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963149B-6566-0649-467F-0AB3532C0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74" y="3789758"/>
            <a:ext cx="357447" cy="3574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41B5CE-910B-8DB1-5F8F-223E940133F0}"/>
              </a:ext>
            </a:extLst>
          </p:cNvPr>
          <p:cNvSpPr txBox="1"/>
          <p:nvPr userDrawn="1"/>
        </p:nvSpPr>
        <p:spPr>
          <a:xfrm>
            <a:off x="1016000" y="3820701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help@jisc.ac.uk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77040-090C-C516-A33D-6A640001181C}"/>
              </a:ext>
            </a:extLst>
          </p:cNvPr>
          <p:cNvSpPr txBox="1"/>
          <p:nvPr userDrawn="1"/>
        </p:nvSpPr>
        <p:spPr>
          <a:xfrm>
            <a:off x="1016000" y="4831824"/>
            <a:ext cx="4064000" cy="256176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E63DC-B33F-6777-5630-C031853AD5B3}"/>
              </a:ext>
            </a:extLst>
          </p:cNvPr>
          <p:cNvSpPr txBox="1"/>
          <p:nvPr userDrawn="1"/>
        </p:nvSpPr>
        <p:spPr>
          <a:xfrm>
            <a:off x="1014927" y="4323728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0300 300 2212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D5371F1-611F-5F3E-36AA-DE37D51C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684" y="4244659"/>
            <a:ext cx="437790" cy="437790"/>
          </a:xfrm>
          <a:prstGeom prst="rect">
            <a:avLst/>
          </a:prstGeom>
        </p:spPr>
      </p:pic>
      <p:pic>
        <p:nvPicPr>
          <p:cNvPr id="6" name="Graphic 5" descr="Jisc: for the future of education and research">
            <a:extLst>
              <a:ext uri="{FF2B5EF4-FFF2-40B4-BE49-F238E27FC236}">
                <a16:creationId xmlns:a16="http://schemas.microsoft.com/office/drawing/2014/main" id="{E487B674-5F52-B76B-1517-8D06628CCB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00" y="508000"/>
            <a:ext cx="6318000" cy="75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F63FE5-BA15-0708-C3ED-624D7516D5B6}"/>
              </a:ext>
            </a:extLst>
          </p:cNvPr>
          <p:cNvSpPr txBox="1"/>
          <p:nvPr userDrawn="1"/>
        </p:nvSpPr>
        <p:spPr>
          <a:xfrm>
            <a:off x="511804" y="-833620"/>
            <a:ext cx="3810000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828DF-DE95-E22B-8769-163BD1FD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36000" y="3302000"/>
            <a:ext cx="3556000" cy="3555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0982B-0F49-3F01-EB01-AF566EACF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956" y="5072113"/>
            <a:ext cx="1417275" cy="5119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4A896F-F57A-4CC9-893D-5898C031E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6903" y="3589612"/>
            <a:ext cx="253999" cy="2243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4AD5FF5-F6CF-445A-922C-A4245AE5F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6902" y="3931766"/>
            <a:ext cx="254000" cy="25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68BB99C-AA86-E095-A002-55755C15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73956" y="4303554"/>
            <a:ext cx="299892" cy="299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D12499-18AA-6600-2079-49085A019575}"/>
              </a:ext>
            </a:extLst>
          </p:cNvPr>
          <p:cNvSpPr txBox="1"/>
          <p:nvPr userDrawn="1"/>
        </p:nvSpPr>
        <p:spPr>
          <a:xfrm>
            <a:off x="9161187" y="3565227"/>
            <a:ext cx="2791056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@jisc.bsky.social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213CC-7CA6-3803-07DE-AAFF8B50F397}"/>
              </a:ext>
            </a:extLst>
          </p:cNvPr>
          <p:cNvSpPr txBox="1"/>
          <p:nvPr userDrawn="1"/>
        </p:nvSpPr>
        <p:spPr>
          <a:xfrm>
            <a:off x="9158243" y="3948403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A55A4-EE64-BC08-F2AB-B1DC5A5ECB17}"/>
              </a:ext>
            </a:extLst>
          </p:cNvPr>
          <p:cNvSpPr txBox="1"/>
          <p:nvPr userDrawn="1"/>
        </p:nvSpPr>
        <p:spPr>
          <a:xfrm>
            <a:off x="9158243" y="4337182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+mn-lt"/>
              </a:rPr>
              <a:t>linkedin.com/company/jisc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FBD53-4032-E9FB-5B94-36C2B191C85E}"/>
              </a:ext>
            </a:extLst>
          </p:cNvPr>
          <p:cNvSpPr txBox="1"/>
          <p:nvPr userDrawn="1"/>
        </p:nvSpPr>
        <p:spPr>
          <a:xfrm>
            <a:off x="8900914" y="5842000"/>
            <a:ext cx="30640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1"/>
                </a:solidFill>
              </a:rPr>
              <a:t>Except where otherwise noted, this work is licensed under CC-BY-NC-ND.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BD367-4F03-3982-99AF-E97A641D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641565" y="2796432"/>
            <a:ext cx="504000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80B6CB-5F42-FE88-01A7-C69E3F7E4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6686" y="3300774"/>
            <a:ext cx="504879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CEF30C-9B08-20C9-C9B8-A002FFEFE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6686" y="2796432"/>
            <a:ext cx="504879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37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 descr="Jisc: for the future of education and research">
            <a:extLst>
              <a:ext uri="{FF2B5EF4-FFF2-40B4-BE49-F238E27FC236}">
                <a16:creationId xmlns:a16="http://schemas.microsoft.com/office/drawing/2014/main" id="{DDD33347-43B7-B2EF-FABC-C2A2A197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200" y="763200"/>
            <a:ext cx="6318000" cy="756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A28B89E-200B-EF51-8A72-7546370B6687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41A77B-37BE-F8FC-3996-F3B7E74BF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A1D73-C193-A2F0-1C3A-18E647881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E93D76-F2C5-FA42-4EAA-D0B67F80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1640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 descr="Jisc: Powering the future of education and research">
            <a:extLst>
              <a:ext uri="{FF2B5EF4-FFF2-40B4-BE49-F238E27FC236}">
                <a16:creationId xmlns:a16="http://schemas.microsoft.com/office/drawing/2014/main" id="{CB4C4682-8BD0-0EF3-287C-28E63604A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9BE404-304D-5DD0-148B-DA324D24F96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3444DB-D6C0-F54E-F5F7-B0C46F271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37347-D469-FF06-292D-EE0FC7487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4E43BD-D0C8-9BAE-83EA-5FF51D5DE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8541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Jisc: Protecting the future of education and research">
            <a:extLst>
              <a:ext uri="{FF2B5EF4-FFF2-40B4-BE49-F238E27FC236}">
                <a16:creationId xmlns:a16="http://schemas.microsoft.com/office/drawing/2014/main" id="{805614F2-70BD-D819-D62C-215C8F62C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0350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Graphic 3" descr="Jisc: Shaping the future of education and research">
            <a:extLst>
              <a:ext uri="{FF2B5EF4-FFF2-40B4-BE49-F238E27FC236}">
                <a16:creationId xmlns:a16="http://schemas.microsoft.com/office/drawing/2014/main" id="{5F3A3C6B-BE41-D79D-536E-83EAE3EC2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0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Graphic 6" descr="Jisc: Connecting the future of education and research">
            <a:extLst>
              <a:ext uri="{FF2B5EF4-FFF2-40B4-BE49-F238E27FC236}">
                <a16:creationId xmlns:a16="http://schemas.microsoft.com/office/drawing/2014/main" id="{66AAB9DD-29B1-92EC-5C71-2BC2BA3C0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Graphic 3" descr="Jisc: Leading the future of education and research">
            <a:extLst>
              <a:ext uri="{FF2B5EF4-FFF2-40B4-BE49-F238E27FC236}">
                <a16:creationId xmlns:a16="http://schemas.microsoft.com/office/drawing/2014/main" id="{DFD7D18C-E726-D7FC-62C6-C656CC9E8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415143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3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1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92" r:id="rId3"/>
    <p:sldLayoutId id="2147483810" r:id="rId4"/>
    <p:sldLayoutId id="2147483811" r:id="rId5"/>
    <p:sldLayoutId id="2147483813" r:id="rId6"/>
    <p:sldLayoutId id="2147483814" r:id="rId7"/>
    <p:sldLayoutId id="2147483815" r:id="rId8"/>
    <p:sldLayoutId id="2147483816" r:id="rId9"/>
    <p:sldLayoutId id="2147483812" r:id="rId10"/>
    <p:sldLayoutId id="2147483819" r:id="rId11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3" r:id="rId2"/>
    <p:sldLayoutId id="2147483807" r:id="rId3"/>
    <p:sldLayoutId id="2147483778" r:id="rId4"/>
    <p:sldLayoutId id="2147483808" r:id="rId5"/>
    <p:sldLayoutId id="2147483809" r:id="rId6"/>
    <p:sldLayoutId id="2147483818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6694-0793-1D46-AAAF-030136BD6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D01-65AC-4142-B408-57E68E4C0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CC318F41-B371-3764-9C48-7718B0BA85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02" r:id="rId2"/>
    <p:sldLayoutId id="2147483699" r:id="rId3"/>
    <p:sldLayoutId id="2147483700" r:id="rId4"/>
    <p:sldLayoutId id="2147483701" r:id="rId5"/>
    <p:sldLayoutId id="2147483780" r:id="rId6"/>
    <p:sldLayoutId id="2147483790" r:id="rId7"/>
    <p:sldLayoutId id="2147483820" r:id="rId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77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799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6694-0793-1D46-AAAF-030136BD6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D01-65AC-4142-B408-57E68E4C0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CC318F41-B371-3764-9C48-7718B0BA85A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77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799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8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7" r:id="rId2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LyttonJones/Age-Grade-Tables/tree/mast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zenodo.org/records/14174121" TargetMode="External"/><Relationship Id="rId5" Type="http://schemas.openxmlformats.org/officeDocument/2006/relationships/hyperlink" Target="https://chicago-history.r.mikatiming.com/2024/" TargetMode="External"/><Relationship Id="rId4" Type="http://schemas.openxmlformats.org/officeDocument/2006/relationships/hyperlink" Target="https://www.parkrun.us/cornerstonelakes/results/77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38FC5-D689-46EC-9691-15C74F180F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Nia Comley | Data and analytics developer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7CB74C-1CB6-CB50-50FC-431EBD0B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Datasets</a:t>
            </a:r>
          </a:p>
        </p:txBody>
      </p:sp>
    </p:spTree>
    <p:extLst>
      <p:ext uri="{BB962C8B-B14F-4D97-AF65-F5344CB8AC3E}">
        <p14:creationId xmlns:p14="http://schemas.microsoft.com/office/powerpoint/2010/main" val="319734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81AB-655A-034F-DF4A-EFD865DD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93A8-015B-170E-A513-52B7ACDD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Fuzzy matching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4EFAB-9A0C-6A1B-3A14-76FEAA35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B0D97-7085-8422-9587-DAAB5FB0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10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CBA7C-BC92-CB3F-4422-71CAC922E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63898"/>
            <a:ext cx="10160000" cy="1527630"/>
          </a:xfrm>
        </p:spPr>
        <p:txBody>
          <a:bodyPr/>
          <a:lstStyle/>
          <a:p>
            <a:r>
              <a:rPr lang="en-US" dirty="0"/>
              <a:t>Algorithms that measure similarity between strings, allowing for variations</a:t>
            </a:r>
          </a:p>
          <a:p>
            <a:r>
              <a:rPr lang="en-US" dirty="0"/>
              <a:t>Best for when data is messy, inconsistent and has variations (e.g. typos, formatting differences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i="1" dirty="0"/>
              <a:t>Example: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25670E-4009-A50F-EC3E-C3B11A1B6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81332"/>
              </p:ext>
            </p:extLst>
          </p:nvPr>
        </p:nvGraphicFramePr>
        <p:xfrm>
          <a:off x="762000" y="2874995"/>
          <a:ext cx="1016000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6667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jon</a:t>
                      </a:r>
                      <a:r>
                        <a:rPr lang="en-GB" dirty="0"/>
                        <a:t>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Match 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123FEC0-3EBF-1F12-832A-B8D99218B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85466"/>
              </p:ext>
            </p:extLst>
          </p:nvPr>
        </p:nvGraphicFramePr>
        <p:xfrm>
          <a:off x="1600200" y="3668770"/>
          <a:ext cx="8128000" cy="2481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532843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24127351"/>
                    </a:ext>
                  </a:extLst>
                </a:gridCol>
              </a:tblGrid>
              <a:tr h="716134">
                <a:tc>
                  <a:txBody>
                    <a:bodyPr/>
                    <a:lstStyle/>
                    <a:p>
                      <a:r>
                        <a:rPr lang="en-GB" sz="1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1260"/>
                  </a:ext>
                </a:extLst>
              </a:tr>
              <a:tr h="1765808">
                <a:tc>
                  <a:txBody>
                    <a:bodyPr/>
                    <a:lstStyle/>
                    <a:p>
                      <a:r>
                        <a:rPr lang="en-GB" sz="1800" dirty="0"/>
                        <a:t>Can find matches without a unique identifier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Better for real world data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Risk of false positives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Slower than exact matching 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Requires more parameter tuning and validation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20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0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673A-ACB6-DA01-6A6D-FAEAB8077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8FC7-D2F2-1ABE-788A-4A9EC2ED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Fuzzy matching: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60EDA-D008-8F31-836D-0D7A3644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A5FF0-98C6-265A-D0F1-E82E6611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11</a:t>
            </a:fld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F05E3DC-C5F3-E531-B8EB-9295DEB06391}"/>
              </a:ext>
            </a:extLst>
          </p:cNvPr>
          <p:cNvSpPr txBox="1">
            <a:spLocks/>
          </p:cNvSpPr>
          <p:nvPr/>
        </p:nvSpPr>
        <p:spPr>
          <a:xfrm>
            <a:off x="507999" y="2032000"/>
            <a:ext cx="5217888" cy="3976914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dirty="0"/>
              <a:t>Counts minimum edits required to transform one string to another.</a:t>
            </a:r>
          </a:p>
          <a:p>
            <a:pPr marL="342900" indent="-342900"/>
            <a:r>
              <a:rPr lang="en-GB" dirty="0"/>
              <a:t>Good for typos</a:t>
            </a:r>
          </a:p>
          <a:p>
            <a:pPr marL="342900" indent="-342900"/>
            <a:r>
              <a:rPr lang="en-GB" i="1" dirty="0"/>
              <a:t>Example:</a:t>
            </a:r>
          </a:p>
          <a:p>
            <a:pPr marL="0" indent="0">
              <a:buNone/>
            </a:pPr>
            <a:r>
              <a:rPr lang="en-GB" dirty="0"/>
              <a:t>Jon Smith → John Smith (1 edit)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61065-0FFE-E08B-5C3B-D5CA41D6A3CB}"/>
              </a:ext>
            </a:extLst>
          </p:cNvPr>
          <p:cNvSpPr txBox="1"/>
          <p:nvPr/>
        </p:nvSpPr>
        <p:spPr>
          <a:xfrm>
            <a:off x="489857" y="1663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Levenshtein</a:t>
            </a:r>
            <a:r>
              <a:rPr lang="en-GB" b="1" dirty="0"/>
              <a:t> Distance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FCD827C-1BE0-419C-C173-8012EE8A40D9}"/>
              </a:ext>
            </a:extLst>
          </p:cNvPr>
          <p:cNvSpPr txBox="1">
            <a:spLocks/>
          </p:cNvSpPr>
          <p:nvPr/>
        </p:nvSpPr>
        <p:spPr>
          <a:xfrm>
            <a:off x="6233885" y="2018073"/>
            <a:ext cx="5217888" cy="3976914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dirty="0"/>
              <a:t>Gives more emphasis to character matches at the start of strings</a:t>
            </a:r>
          </a:p>
          <a:p>
            <a:pPr marL="342900" indent="-342900"/>
            <a:r>
              <a:rPr lang="en-GB" dirty="0"/>
              <a:t>Good for names</a:t>
            </a:r>
          </a:p>
          <a:p>
            <a:pPr marL="342900" indent="-342900"/>
            <a:r>
              <a:rPr lang="en-GB" i="1" dirty="0"/>
              <a:t>Example:</a:t>
            </a:r>
          </a:p>
          <a:p>
            <a:pPr marL="342900" indent="-342900"/>
            <a:r>
              <a:rPr lang="en-GB" dirty="0"/>
              <a:t>Jon → Jonathan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51792-702A-E378-F91D-1A1BF02525F6}"/>
              </a:ext>
            </a:extLst>
          </p:cNvPr>
          <p:cNvSpPr txBox="1"/>
          <p:nvPr/>
        </p:nvSpPr>
        <p:spPr>
          <a:xfrm>
            <a:off x="6215743" y="1649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Jaro-Winkler Distance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BCA7A53-2E0B-AFFA-60AB-A3FAD47BA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254649"/>
            <a:ext cx="10160000" cy="48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many algorithms to use for fuzzy matching. We will focus on the following: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07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725B3-4778-EC5D-52A6-58ACF5BF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1016-8ECA-8DE1-2809-A13409F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Linking the Parkrun results and Chicago Marathon results datasets using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8E341-04AF-9EFC-07B3-FD591F584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65A9D-3A4E-61F2-4A04-D106C620B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85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CD653-B52A-0032-C27F-269FF9C5E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A25B-7A89-F77D-9D63-0A48AA4F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Data Cleansing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3E18E-FAD3-88E4-9977-FA0B0D9C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9AA3-7CD3-9754-EC5D-2059D7FF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13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2B7DF-A011-A813-F80D-93B2498C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78641"/>
            <a:ext cx="10160000" cy="49713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importing the data into PyCharm as a pandas </a:t>
            </a:r>
            <a:r>
              <a:rPr lang="en-US" dirty="0" err="1"/>
              <a:t>dataframe</a:t>
            </a:r>
            <a:r>
              <a:rPr lang="en-US" dirty="0"/>
              <a:t>, it is important to cleanse the data for consistency between the two datasets.</a:t>
            </a:r>
          </a:p>
          <a:p>
            <a:r>
              <a:rPr lang="en-US" dirty="0"/>
              <a:t>Name field: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Gender: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Age group: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C5710-6A00-096B-AFD0-93FC5B84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42" y="2122724"/>
            <a:ext cx="8135515" cy="88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57D9CD-B1F0-1280-928D-F3E86F46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3429000"/>
            <a:ext cx="7447280" cy="986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96EEA7-1EC6-73A9-B9B8-85A0B7490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550" y="4738508"/>
            <a:ext cx="5161554" cy="8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941FAA-DCDC-EE9A-6AAE-8813C27F40DD}"/>
              </a:ext>
            </a:extLst>
          </p:cNvPr>
          <p:cNvSpPr/>
          <p:nvPr/>
        </p:nvSpPr>
        <p:spPr>
          <a:xfrm>
            <a:off x="6096000" y="1133375"/>
            <a:ext cx="4084320" cy="5072965"/>
          </a:xfrm>
          <a:prstGeom prst="rect">
            <a:avLst/>
          </a:prstGeom>
          <a:solidFill>
            <a:srgbClr val="30B5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489D82-7B10-0AFB-98A4-2B361E7EDBCE}"/>
              </a:ext>
            </a:extLst>
          </p:cNvPr>
          <p:cNvSpPr txBox="1"/>
          <p:nvPr/>
        </p:nvSpPr>
        <p:spPr>
          <a:xfrm>
            <a:off x="6211988" y="1277033"/>
            <a:ext cx="3891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E7F1-2851-E031-F408-D4009A5B3335}"/>
              </a:ext>
            </a:extLst>
          </p:cNvPr>
          <p:cNvSpPr/>
          <p:nvPr/>
        </p:nvSpPr>
        <p:spPr>
          <a:xfrm>
            <a:off x="1026160" y="1185944"/>
            <a:ext cx="4084320" cy="5072965"/>
          </a:xfrm>
          <a:prstGeom prst="rect">
            <a:avLst/>
          </a:prstGeom>
          <a:solidFill>
            <a:srgbClr val="30B5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D4E33-73DA-2DB4-0DEE-052DF09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Cleansing: Before and after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AAAFB-7724-8C1D-E60E-893D8DD1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15B90-18D2-68FF-1093-FB94951C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F7FA0-9A6A-3492-4282-0385E55826FC}"/>
              </a:ext>
            </a:extLst>
          </p:cNvPr>
          <p:cNvSpPr txBox="1"/>
          <p:nvPr/>
        </p:nvSpPr>
        <p:spPr>
          <a:xfrm>
            <a:off x="1107440" y="1277034"/>
            <a:ext cx="3891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174832-52C6-3926-FC82-8F2BEB2A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98" y="1676358"/>
            <a:ext cx="3008236" cy="1938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D6F2E3-69DB-B15F-6C73-84267670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920" y="4139356"/>
            <a:ext cx="3119120" cy="2028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127292-81BE-B2E8-498B-812CB4A39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5" y="1621481"/>
            <a:ext cx="3108090" cy="20007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16607-D396-7FE3-9552-C345CC11930C}"/>
              </a:ext>
            </a:extLst>
          </p:cNvPr>
          <p:cNvSpPr txBox="1"/>
          <p:nvPr/>
        </p:nvSpPr>
        <p:spPr>
          <a:xfrm rot="16200000">
            <a:off x="-551801" y="342900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2024 Chicago Marathon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FF08F9-CD4F-D3F9-EC5C-B21E42EA4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825" y="4322885"/>
            <a:ext cx="178796" cy="1051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643A81-E4E7-AFA1-7B35-976D48135950}"/>
              </a:ext>
            </a:extLst>
          </p:cNvPr>
          <p:cNvSpPr txBox="1"/>
          <p:nvPr/>
        </p:nvSpPr>
        <p:spPr>
          <a:xfrm rot="16200000">
            <a:off x="4058116" y="324433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Cornerstone Lakes parkrun #77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0B29E6-4446-5905-888C-144074FE2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994" y="4144861"/>
            <a:ext cx="3086722" cy="18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C036-1348-66FC-E385-02C09421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4466-FC62-1CBC-C9D5-6A2575EF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Fuzzy matching Names: combining datasets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BAD1869-B7AA-5252-44CA-73AEC295A6DA}"/>
              </a:ext>
            </a:extLst>
          </p:cNvPr>
          <p:cNvSpPr txBox="1">
            <a:spLocks/>
          </p:cNvSpPr>
          <p:nvPr/>
        </p:nvSpPr>
        <p:spPr>
          <a:xfrm>
            <a:off x="508001" y="2327975"/>
            <a:ext cx="10160000" cy="309094"/>
          </a:xfrm>
          <a:prstGeom prst="rect">
            <a:avLst/>
          </a:prstGeom>
        </p:spPr>
        <p:txBody>
          <a:bodyPr lIns="0" tIns="0" rIns="0" bIns="0"/>
          <a:lstStyle>
            <a:lvl1pPr marL="177792" indent="-177792" algn="l" defTabSz="35997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82564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23847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952428" indent="-228584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193711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D6955-21C9-730D-CE6F-925CF92173D7}"/>
              </a:ext>
            </a:extLst>
          </p:cNvPr>
          <p:cNvSpPr txBox="1"/>
          <p:nvPr/>
        </p:nvSpPr>
        <p:spPr>
          <a:xfrm>
            <a:off x="412751" y="1232130"/>
            <a:ext cx="1046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create an index column on both the parkrun </a:t>
            </a:r>
            <a:r>
              <a:rPr lang="en-GB" dirty="0" err="1"/>
              <a:t>dataframe</a:t>
            </a:r>
            <a:r>
              <a:rPr lang="en-GB" dirty="0"/>
              <a:t> and the marathon </a:t>
            </a:r>
            <a:r>
              <a:rPr lang="en-GB" dirty="0" err="1"/>
              <a:t>dataframe</a:t>
            </a:r>
            <a:r>
              <a:rPr lang="en-GB" dirty="0"/>
              <a:t>. </a:t>
            </a:r>
          </a:p>
          <a:p>
            <a:r>
              <a:rPr lang="en-GB" dirty="0"/>
              <a:t>We create a new </a:t>
            </a:r>
            <a:r>
              <a:rPr lang="en-GB" dirty="0" err="1"/>
              <a:t>dataframe</a:t>
            </a:r>
            <a:r>
              <a:rPr lang="en-GB" dirty="0"/>
              <a:t> where we use both these indexes to generate all possible pairs between the two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merge this result back together with the cleaned parkrun and marathon data frames so we can create the similarity scores.</a:t>
            </a: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1E527B-302B-F558-80C5-7DA58DD01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155460"/>
            <a:ext cx="5219104" cy="1428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9A6EA7-F462-FC5D-9CC5-8D0EE446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217" y="1861513"/>
            <a:ext cx="1848679" cy="188055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A82E60-0FEB-C5D0-4FEA-2FAFDB6B22A8}"/>
              </a:ext>
            </a:extLst>
          </p:cNvPr>
          <p:cNvCxnSpPr/>
          <p:nvPr/>
        </p:nvCxnSpPr>
        <p:spPr>
          <a:xfrm>
            <a:off x="5834270" y="2869712"/>
            <a:ext cx="983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6127E49-001C-AB3E-E97F-0B8B625A03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981"/>
          <a:stretch>
            <a:fillRect/>
          </a:stretch>
        </p:blipFill>
        <p:spPr>
          <a:xfrm>
            <a:off x="2224168" y="4679810"/>
            <a:ext cx="6369645" cy="19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4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4685-FAC2-B355-6082-2AF00687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CAB7-61B5-1698-F44F-B1F088DC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Fuzzy matching Names: Similarity scores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537FC-2398-4DFA-EBCA-250CF0DF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Jisc presentation template: bold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522CC-FDFC-6A5F-A7EA-3D13B763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16</a:t>
            </a:fld>
            <a:endParaRPr lang="en-GB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672CB02-1E4B-8AEA-0BC8-46D65F5E791F}"/>
              </a:ext>
            </a:extLst>
          </p:cNvPr>
          <p:cNvSpPr txBox="1">
            <a:spLocks/>
          </p:cNvSpPr>
          <p:nvPr/>
        </p:nvSpPr>
        <p:spPr>
          <a:xfrm>
            <a:off x="508001" y="1397867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16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Levenshtein</a:t>
            </a:r>
            <a:r>
              <a:rPr lang="en-GB" dirty="0"/>
              <a:t> Score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9A34FE-F921-671F-577F-483FBE9761E1}"/>
              </a:ext>
            </a:extLst>
          </p:cNvPr>
          <p:cNvSpPr txBox="1">
            <a:spLocks/>
          </p:cNvSpPr>
          <p:nvPr/>
        </p:nvSpPr>
        <p:spPr>
          <a:xfrm>
            <a:off x="508001" y="2327975"/>
            <a:ext cx="10160000" cy="309094"/>
          </a:xfrm>
          <a:prstGeom prst="rect">
            <a:avLst/>
          </a:prstGeom>
        </p:spPr>
        <p:txBody>
          <a:bodyPr lIns="0" tIns="0" rIns="0" bIns="0"/>
          <a:lstStyle>
            <a:lvl1pPr marL="177792" indent="-177792" algn="l" defTabSz="35997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82564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23847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952428" indent="-228584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193711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A743A-4108-55F8-BF32-F9304A4D8229}"/>
              </a:ext>
            </a:extLst>
          </p:cNvPr>
          <p:cNvSpPr txBox="1"/>
          <p:nvPr/>
        </p:nvSpPr>
        <p:spPr>
          <a:xfrm>
            <a:off x="401048" y="1723580"/>
            <a:ext cx="8911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then generate a </a:t>
            </a:r>
            <a:r>
              <a:rPr lang="en-GB" dirty="0" err="1"/>
              <a:t>Levenshtein</a:t>
            </a:r>
            <a:r>
              <a:rPr lang="en-GB" dirty="0"/>
              <a:t> Score for each pair using </a:t>
            </a:r>
            <a:r>
              <a:rPr lang="en-GB" dirty="0" err="1"/>
              <a:t>TheFuzz</a:t>
            </a:r>
            <a:r>
              <a:rPr lang="en-GB" dirty="0"/>
              <a:t> Python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Levenshtein</a:t>
            </a:r>
            <a:r>
              <a:rPr lang="en-GB" dirty="0"/>
              <a:t> similarity score is between 0 and 100.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68505B-8467-6E87-5E91-634B8D21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7" y="2594023"/>
            <a:ext cx="4243918" cy="802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8C25DF-B32F-414A-206E-791F19ECC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01" y="2185259"/>
            <a:ext cx="3023366" cy="170207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72040A-EB16-8F6E-D782-03B551E9DB8A}"/>
              </a:ext>
            </a:extLst>
          </p:cNvPr>
          <p:cNvCxnSpPr/>
          <p:nvPr/>
        </p:nvCxnSpPr>
        <p:spPr>
          <a:xfrm>
            <a:off x="5050684" y="2887832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19A8AF7-82EB-2722-C09E-E991A645EFB0}"/>
              </a:ext>
            </a:extLst>
          </p:cNvPr>
          <p:cNvSpPr txBox="1">
            <a:spLocks/>
          </p:cNvSpPr>
          <p:nvPr/>
        </p:nvSpPr>
        <p:spPr>
          <a:xfrm>
            <a:off x="508001" y="3952072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16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Jaro-Winkler Score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77EEA-DDF3-747B-C5B1-1B4CB8B0A570}"/>
              </a:ext>
            </a:extLst>
          </p:cNvPr>
          <p:cNvCxnSpPr/>
          <p:nvPr/>
        </p:nvCxnSpPr>
        <p:spPr>
          <a:xfrm>
            <a:off x="6236697" y="3135988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980911B-C80A-9F99-9F25-3167555E1212}"/>
              </a:ext>
            </a:extLst>
          </p:cNvPr>
          <p:cNvSpPr txBox="1"/>
          <p:nvPr/>
        </p:nvSpPr>
        <p:spPr>
          <a:xfrm>
            <a:off x="426002" y="4255204"/>
            <a:ext cx="8826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then generate a Jaro-Winkler Score for each pair using jellyfish Python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Jaro-Winkler similarity score is between 0 and 1.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74C14F-AA49-AE9D-D2D1-42BDCC80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1" y="4996736"/>
            <a:ext cx="4648200" cy="723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2A6F69-D3A0-7AA0-A373-6E6AE95ED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626" y="4662086"/>
            <a:ext cx="3611884" cy="154501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4CEBEF-C6F1-788B-E163-60636151E2F2}"/>
              </a:ext>
            </a:extLst>
          </p:cNvPr>
          <p:cNvCxnSpPr/>
          <p:nvPr/>
        </p:nvCxnSpPr>
        <p:spPr>
          <a:xfrm>
            <a:off x="5225726" y="5358483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8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6C2AE8-78FF-970F-6403-36B693DD141F}"/>
              </a:ext>
            </a:extLst>
          </p:cNvPr>
          <p:cNvSpPr/>
          <p:nvPr/>
        </p:nvSpPr>
        <p:spPr>
          <a:xfrm>
            <a:off x="508000" y="3429000"/>
            <a:ext cx="5331096" cy="2501900"/>
          </a:xfrm>
          <a:prstGeom prst="rect">
            <a:avLst/>
          </a:prstGeom>
          <a:solidFill>
            <a:srgbClr val="30B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625F7-5E5B-15B7-2B22-FE70456A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matching: Using Age group and Gender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B3776-F613-3348-2AA6-B94B1445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EEAFC-1019-3EE9-3AFA-06DDF23A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17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55B3C-D39E-84F7-13AD-1B60D43D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289049"/>
            <a:ext cx="11007725" cy="3810001"/>
          </a:xfrm>
        </p:spPr>
        <p:txBody>
          <a:bodyPr/>
          <a:lstStyle/>
          <a:p>
            <a:r>
              <a:rPr lang="en-GB" dirty="0"/>
              <a:t>We create a new </a:t>
            </a:r>
            <a:r>
              <a:rPr lang="en-GB" dirty="0" err="1"/>
              <a:t>dataframe</a:t>
            </a:r>
            <a:r>
              <a:rPr lang="en-GB" dirty="0"/>
              <a:t> where we perform exact matches on Age group and Gender. </a:t>
            </a:r>
          </a:p>
          <a:p>
            <a:r>
              <a:rPr lang="en-GB" dirty="0"/>
              <a:t>We then order the results by name and similarity scores.</a:t>
            </a:r>
          </a:p>
          <a:p>
            <a:r>
              <a:rPr lang="en-GB" dirty="0"/>
              <a:t>Where the similarity score is 100% certainty (aka exact match), return only that match. </a:t>
            </a:r>
          </a:p>
          <a:p>
            <a:r>
              <a:rPr lang="en-GB" dirty="0"/>
              <a:t>Else, return top 5 similarity scores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4D11B-C409-DDDA-CC1A-FEFDDA8895D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5095" y="2985385"/>
            <a:ext cx="5334001" cy="255600"/>
          </a:xfrm>
        </p:spPr>
        <p:txBody>
          <a:bodyPr/>
          <a:lstStyle/>
          <a:p>
            <a:r>
              <a:rPr lang="en-GB" dirty="0" err="1"/>
              <a:t>Levenshtein</a:t>
            </a:r>
            <a:r>
              <a:rPr lang="en-GB" dirty="0"/>
              <a:t> Score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F0743-B8BB-5D89-F192-9F23B8A4872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349999" y="2985385"/>
            <a:ext cx="5334001" cy="255600"/>
          </a:xfrm>
        </p:spPr>
        <p:txBody>
          <a:bodyPr/>
          <a:lstStyle/>
          <a:p>
            <a:r>
              <a:rPr lang="en-GB" dirty="0"/>
              <a:t>Jaro-Winkler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62EE2-D1F4-BF00-CF8E-C552447E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02" y="3561259"/>
            <a:ext cx="5049185" cy="2249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4FA1B6-6F9B-4E94-2B4A-CB8810DB55F3}"/>
              </a:ext>
            </a:extLst>
          </p:cNvPr>
          <p:cNvSpPr/>
          <p:nvPr/>
        </p:nvSpPr>
        <p:spPr>
          <a:xfrm>
            <a:off x="6255834" y="3429000"/>
            <a:ext cx="5331096" cy="2501900"/>
          </a:xfrm>
          <a:prstGeom prst="rect">
            <a:avLst/>
          </a:prstGeom>
          <a:solidFill>
            <a:srgbClr val="30B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0D284-B69E-4708-FF04-AACA586C89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43"/>
          <a:stretch>
            <a:fillRect/>
          </a:stretch>
        </p:blipFill>
        <p:spPr>
          <a:xfrm>
            <a:off x="6394081" y="3554978"/>
            <a:ext cx="5054601" cy="224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B4AB-6BEF-BEE4-C7A1-EAB7F268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Fuzzy matching: Deduplication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5BFC4-C27A-404E-7E71-3656E1B7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90A4B-04E8-A752-D865-1E4DD1DF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18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A58C1-0C19-E1D8-5A3F-542679A6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1523999"/>
            <a:ext cx="10927379" cy="3810001"/>
          </a:xfrm>
        </p:spPr>
        <p:txBody>
          <a:bodyPr/>
          <a:lstStyle/>
          <a:p>
            <a:r>
              <a:rPr lang="en-US" dirty="0"/>
              <a:t>We will restrict our dataset to the top similarity score for each person in the parkrun dataset </a:t>
            </a:r>
          </a:p>
          <a:p>
            <a:r>
              <a:rPr lang="en-US" dirty="0"/>
              <a:t>Due to the nature of fuzzy matching, duplicate rows can occur where the same person is mapped to two different people</a:t>
            </a:r>
          </a:p>
          <a:p>
            <a:r>
              <a:rPr lang="en-US" dirty="0"/>
              <a:t>We check our data to see if there are any duplicate rows of data. </a:t>
            </a:r>
          </a:p>
          <a:p>
            <a:pPr lvl="1"/>
            <a:r>
              <a:rPr lang="en-US" dirty="0"/>
              <a:t>There is 1 in the </a:t>
            </a:r>
            <a:r>
              <a:rPr lang="en-US" dirty="0" err="1"/>
              <a:t>Levenschtein</a:t>
            </a:r>
            <a:r>
              <a:rPr lang="en-US" dirty="0"/>
              <a:t> score version of the mapped data: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apply a simple deduplication method: </a:t>
            </a:r>
          </a:p>
          <a:p>
            <a:pPr lvl="1"/>
            <a:r>
              <a:rPr lang="en-US" dirty="0"/>
              <a:t>Select the record with the highest similarity score between names.  </a:t>
            </a:r>
          </a:p>
          <a:p>
            <a:pPr lvl="1"/>
            <a:r>
              <a:rPr lang="en-US" dirty="0"/>
              <a:t>Delete the row(s) with the lowest similarity score.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4523A-974E-420E-986C-BBBCDC15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3687529"/>
            <a:ext cx="4273550" cy="59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9AA1A-A58E-F1D1-0B4C-D8C6C474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23" y="3772652"/>
            <a:ext cx="6657976" cy="42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8816-0325-795A-46E8-A67C671E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4FD6-FF59-1E8F-FEB5-AB97F20B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39056-A02C-EFA6-A712-DD32862DF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E0C49-FBC2-6CD4-0A65-C7FE0743A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8BD85-A497-EA22-3EBA-7F9C50D50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51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A3196-C1C8-EA2F-C82F-F2D86A38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FBB3D9-2565-95B3-06D7-7597395D4225}"/>
              </a:ext>
            </a:extLst>
          </p:cNvPr>
          <p:cNvSpPr/>
          <p:nvPr/>
        </p:nvSpPr>
        <p:spPr>
          <a:xfrm>
            <a:off x="7554686" y="1088571"/>
            <a:ext cx="3679371" cy="4898572"/>
          </a:xfrm>
          <a:prstGeom prst="rect">
            <a:avLst/>
          </a:prstGeom>
          <a:solidFill>
            <a:srgbClr val="A879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41E31-9CF4-289D-7970-E734D4F96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694543"/>
            <a:ext cx="5892801" cy="2032000"/>
          </a:xfrm>
        </p:spPr>
        <p:txBody>
          <a:bodyPr/>
          <a:lstStyle/>
          <a:p>
            <a:r>
              <a:rPr lang="en-GB" b="1" dirty="0"/>
              <a:t>The Challenge</a:t>
            </a:r>
            <a:r>
              <a:rPr lang="en-GB" dirty="0"/>
              <a:t>: How do we link parkrun results data from the day before the 2024 Chicago Marathon to the official marathon results?</a:t>
            </a: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925A9-9D8B-F289-DD84-A3506CD3C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6C13C-4A07-EA87-1EE2-3309DEA6A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26" name="Picture 2" descr="May be an image of football, frisbee, grass and text that says &quot;스음의 parkun parfruin par Cornerstone Lakes&quot;">
            <a:extLst>
              <a:ext uri="{FF2B5EF4-FFF2-40B4-BE49-F238E27FC236}">
                <a16:creationId xmlns:a16="http://schemas.microsoft.com/office/drawing/2014/main" id="{3FD6EDD0-6280-1599-3E2A-EFDCE4F4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77" y="1237343"/>
            <a:ext cx="3364245" cy="18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 Speed, Chicago's Marathon Is Second to None - The New York Times">
            <a:extLst>
              <a:ext uri="{FF2B5EF4-FFF2-40B4-BE49-F238E27FC236}">
                <a16:creationId xmlns:a16="http://schemas.microsoft.com/office/drawing/2014/main" id="{4902F6F8-2B7C-BDB6-19D3-8A3B1EC7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77" y="3726543"/>
            <a:ext cx="3377729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39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80FE9-ABE4-3C6D-E19D-70BB4FBA2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D773-DF59-7767-E598-3A17504D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Validation: Precision vs recall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5DBB5-E46E-59ED-F56E-01EB7FB0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099DE-E334-429C-226C-AB5D1D9E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20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20615-0BC1-F38A-A1C6-4EDF044C6B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8000" y="1156943"/>
            <a:ext cx="5334001" cy="255600"/>
          </a:xfrm>
        </p:spPr>
        <p:txBody>
          <a:bodyPr/>
          <a:lstStyle/>
          <a:p>
            <a:r>
              <a:rPr lang="en-GB" dirty="0"/>
              <a:t>Precision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2B934B-C226-7927-09FF-1E0A7CE54D4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52904" y="1580863"/>
            <a:ext cx="5334000" cy="3528116"/>
          </a:xfrm>
          <a:solidFill>
            <a:srgbClr val="30B5AC"/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Of all true matches, how many do we find?</a:t>
            </a:r>
          </a:p>
          <a:p>
            <a:pPr marL="0" indent="0">
              <a:buNone/>
            </a:pPr>
            <a:r>
              <a:rPr lang="en-GB" sz="1800" i="1" dirty="0"/>
              <a:t>Example:</a:t>
            </a:r>
          </a:p>
          <a:p>
            <a:pPr marL="0" indent="0">
              <a:buNone/>
            </a:pPr>
            <a:r>
              <a:rPr lang="en-GB" sz="1800" dirty="0"/>
              <a:t>If there are 120 true matches and the matching algorithm finds 90, recall = 75%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High recall: low false negatives</a:t>
            </a:r>
          </a:p>
          <a:p>
            <a:pPr marL="0" indent="0">
              <a:buNone/>
            </a:pPr>
            <a:r>
              <a:rPr lang="en-US" sz="1800" dirty="0"/>
              <a:t>Trade-off: Lowering the similarity threshold (e.g., </a:t>
            </a:r>
            <a:r>
              <a:rPr lang="en-US" sz="1800" dirty="0" err="1"/>
              <a:t>Levenshtein</a:t>
            </a:r>
            <a:r>
              <a:rPr lang="en-US" sz="1800" dirty="0"/>
              <a:t> score ≥ 80) increases recall because you include more possible matches—but precision may drop.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67767F-55E0-F5DA-72C4-DC8668B06DE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352904" y="1156943"/>
            <a:ext cx="5334001" cy="255600"/>
          </a:xfrm>
        </p:spPr>
        <p:txBody>
          <a:bodyPr/>
          <a:lstStyle/>
          <a:p>
            <a:r>
              <a:rPr lang="en-GB" dirty="0"/>
              <a:t>Recall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4AD95F-49B9-080D-8043-B6444C70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580862"/>
            <a:ext cx="5334000" cy="3528116"/>
          </a:xfrm>
          <a:solidFill>
            <a:srgbClr val="30B5AC"/>
          </a:solidFill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Of the matches we make, how many are correct?</a:t>
            </a:r>
          </a:p>
          <a:p>
            <a:pPr marL="0" indent="0">
              <a:buNone/>
            </a:pPr>
            <a:r>
              <a:rPr lang="en-GB" sz="1800" i="1" dirty="0"/>
              <a:t>Example:</a:t>
            </a:r>
          </a:p>
          <a:p>
            <a:pPr marL="0" indent="0">
              <a:buNone/>
            </a:pPr>
            <a:r>
              <a:rPr lang="en-GB" sz="1800" dirty="0"/>
              <a:t>If the matching algorithm says ‘100 names match’ and 90 are correct, precision =90%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High precision: low false positives</a:t>
            </a:r>
          </a:p>
          <a:p>
            <a:pPr marL="0" indent="0">
              <a:buNone/>
            </a:pPr>
            <a:r>
              <a:rPr lang="en-US" sz="1800" dirty="0"/>
              <a:t>Trade-off: If you set a very high similarity threshold (e.g., </a:t>
            </a:r>
            <a:r>
              <a:rPr lang="en-US" sz="1800" dirty="0" err="1"/>
              <a:t>Levenshtein</a:t>
            </a:r>
            <a:r>
              <a:rPr lang="en-US" sz="1800" dirty="0"/>
              <a:t> score ≥ 95), precision will increase because only very similar names are matched—but you might miss valid matches.</a:t>
            </a:r>
            <a:endParaRPr lang="en-GB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41565-9BEB-BFA9-031A-EC3958FF21F0}"/>
              </a:ext>
            </a:extLst>
          </p:cNvPr>
          <p:cNvSpPr/>
          <p:nvPr/>
        </p:nvSpPr>
        <p:spPr>
          <a:xfrm>
            <a:off x="1351280" y="5425137"/>
            <a:ext cx="9489440" cy="843279"/>
          </a:xfrm>
          <a:prstGeom prst="rect">
            <a:avLst/>
          </a:prstGeom>
          <a:solidFill>
            <a:srgbClr val="F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Solution: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Tiered approach: </a:t>
            </a:r>
            <a:r>
              <a:rPr lang="en-US" dirty="0">
                <a:solidFill>
                  <a:sysClr val="windowText" lastClr="000000"/>
                </a:solidFill>
              </a:rPr>
              <a:t>Auto-accept &gt;90%, manual review 80-90%, reject &lt;80%</a:t>
            </a:r>
            <a:endParaRPr lang="en-GB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3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2D4-06EB-6151-1F34-DC0881BE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08001"/>
            <a:ext cx="10160000" cy="481714"/>
          </a:xfrm>
        </p:spPr>
        <p:txBody>
          <a:bodyPr/>
          <a:lstStyle/>
          <a:p>
            <a:r>
              <a:rPr lang="en-GB" dirty="0"/>
              <a:t>Validation: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89D67-E604-4EA5-B879-193C2E12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F00F9-8C35-0819-BAF7-314A89F8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83A80443-C8C4-9D5D-8754-29BAE95E4B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121598"/>
              </p:ext>
            </p:extLst>
          </p:nvPr>
        </p:nvGraphicFramePr>
        <p:xfrm>
          <a:off x="647147" y="1485347"/>
          <a:ext cx="10385288" cy="4068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218">
                  <a:extLst>
                    <a:ext uri="{9D8B030D-6E8A-4147-A177-3AD203B41FA5}">
                      <a16:colId xmlns:a16="http://schemas.microsoft.com/office/drawing/2014/main" val="886201877"/>
                    </a:ext>
                  </a:extLst>
                </a:gridCol>
                <a:gridCol w="2470426">
                  <a:extLst>
                    <a:ext uri="{9D8B030D-6E8A-4147-A177-3AD203B41FA5}">
                      <a16:colId xmlns:a16="http://schemas.microsoft.com/office/drawing/2014/main" val="1630751942"/>
                    </a:ext>
                  </a:extLst>
                </a:gridCol>
                <a:gridCol w="2596322">
                  <a:extLst>
                    <a:ext uri="{9D8B030D-6E8A-4147-A177-3AD203B41FA5}">
                      <a16:colId xmlns:a16="http://schemas.microsoft.com/office/drawing/2014/main" val="3518699347"/>
                    </a:ext>
                  </a:extLst>
                </a:gridCol>
                <a:gridCol w="2596322">
                  <a:extLst>
                    <a:ext uri="{9D8B030D-6E8A-4147-A177-3AD203B41FA5}">
                      <a16:colId xmlns:a16="http://schemas.microsoft.com/office/drawing/2014/main" val="3146959726"/>
                    </a:ext>
                  </a:extLst>
                </a:gridCol>
              </a:tblGrid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Levenshtein</a:t>
                      </a:r>
                      <a:r>
                        <a:rPr lang="en-GB" dirty="0"/>
                        <a:t> Score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Jaro-Winkler Score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38488"/>
                  </a:ext>
                </a:extLst>
              </a:tr>
              <a:tr h="1334206">
                <a:tc>
                  <a:txBody>
                    <a:bodyPr/>
                    <a:lstStyle/>
                    <a:p>
                      <a:r>
                        <a:rPr lang="en-GB" dirty="0"/>
                        <a:t>High confidence</a:t>
                      </a:r>
                    </a:p>
                    <a:p>
                      <a:r>
                        <a:rPr lang="en-GB" dirty="0"/>
                        <a:t>(&gt;90% similarity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Auto accept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23986"/>
                  </a:ext>
                </a:extLst>
              </a:tr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Medium confidence</a:t>
                      </a:r>
                    </a:p>
                    <a:p>
                      <a:r>
                        <a:rPr lang="en-GB" dirty="0"/>
                        <a:t>(&lt;=90%, &gt;80% similarity score)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Manual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43860"/>
                  </a:ext>
                </a:extLst>
              </a:tr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Low confidence</a:t>
                      </a:r>
                    </a:p>
                    <a:p>
                      <a:r>
                        <a:rPr lang="en-GB" dirty="0"/>
                        <a:t>(&lt;=80% similarity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88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97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B88-CACB-431E-DD95-F0BA990F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18471DB-6932-DC76-84D5-94E6C5D503C0}"/>
              </a:ext>
            </a:extLst>
          </p:cNvPr>
          <p:cNvSpPr/>
          <p:nvPr/>
        </p:nvSpPr>
        <p:spPr>
          <a:xfrm>
            <a:off x="5997615" y="1907668"/>
            <a:ext cx="5034988" cy="3729204"/>
          </a:xfrm>
          <a:prstGeom prst="rect">
            <a:avLst/>
          </a:prstGeom>
          <a:solidFill>
            <a:srgbClr val="30B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236B-81EC-0CC6-9B07-C7554B421103}"/>
              </a:ext>
            </a:extLst>
          </p:cNvPr>
          <p:cNvSpPr/>
          <p:nvPr/>
        </p:nvSpPr>
        <p:spPr>
          <a:xfrm>
            <a:off x="625033" y="1907668"/>
            <a:ext cx="5034988" cy="3729204"/>
          </a:xfrm>
          <a:prstGeom prst="rect">
            <a:avLst/>
          </a:prstGeom>
          <a:solidFill>
            <a:srgbClr val="30B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D28F9-1D6E-409C-891F-C41A0DFD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08001"/>
            <a:ext cx="10160000" cy="481714"/>
          </a:xfrm>
        </p:spPr>
        <p:txBody>
          <a:bodyPr/>
          <a:lstStyle/>
          <a:p>
            <a:r>
              <a:rPr lang="en-GB" dirty="0"/>
              <a:t>Validation: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9936E-E0FE-3D2A-332A-8758E2ED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FAECB-9463-D94B-1442-E28E68F8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22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45A3E0-5092-834D-2118-707B534D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47" y="2090915"/>
            <a:ext cx="4499074" cy="3362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A4E90-241E-14B7-A1E6-855F9357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39"/>
          <a:stretch>
            <a:fillRect/>
          </a:stretch>
        </p:blipFill>
        <p:spPr>
          <a:xfrm>
            <a:off x="816825" y="2090499"/>
            <a:ext cx="4602900" cy="33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0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FB54-5866-9FFB-6861-92BFB874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1BF5-2349-0469-3118-9FF18032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08001"/>
            <a:ext cx="10160000" cy="481714"/>
          </a:xfrm>
        </p:spPr>
        <p:txBody>
          <a:bodyPr/>
          <a:lstStyle/>
          <a:p>
            <a:r>
              <a:rPr lang="en-GB" dirty="0"/>
              <a:t>Validation: Results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38857-F4D1-A9B5-7D04-B226242D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8AFBC-01E7-838D-2B05-E76B71A5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6D9DB7E-2D18-482A-EECB-334022B69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95043"/>
              </p:ext>
            </p:extLst>
          </p:nvPr>
        </p:nvGraphicFramePr>
        <p:xfrm>
          <a:off x="647147" y="1485347"/>
          <a:ext cx="10385288" cy="4484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218">
                  <a:extLst>
                    <a:ext uri="{9D8B030D-6E8A-4147-A177-3AD203B41FA5}">
                      <a16:colId xmlns:a16="http://schemas.microsoft.com/office/drawing/2014/main" val="886201877"/>
                    </a:ext>
                  </a:extLst>
                </a:gridCol>
                <a:gridCol w="3060010">
                  <a:extLst>
                    <a:ext uri="{9D8B030D-6E8A-4147-A177-3AD203B41FA5}">
                      <a16:colId xmlns:a16="http://schemas.microsoft.com/office/drawing/2014/main" val="1630751942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3518699347"/>
                    </a:ext>
                  </a:extLst>
                </a:gridCol>
                <a:gridCol w="1612210">
                  <a:extLst>
                    <a:ext uri="{9D8B030D-6E8A-4147-A177-3AD203B41FA5}">
                      <a16:colId xmlns:a16="http://schemas.microsoft.com/office/drawing/2014/main" val="3146959726"/>
                    </a:ext>
                  </a:extLst>
                </a:gridCol>
              </a:tblGrid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Levenshtein</a:t>
                      </a:r>
                      <a:r>
                        <a:rPr lang="en-GB" dirty="0"/>
                        <a:t> Score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Jaro-Winkler Score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538488"/>
                  </a:ext>
                </a:extLst>
              </a:tr>
              <a:tr h="1334206">
                <a:tc>
                  <a:txBody>
                    <a:bodyPr/>
                    <a:lstStyle/>
                    <a:p>
                      <a:r>
                        <a:rPr lang="en-GB" dirty="0"/>
                        <a:t>High confidence</a:t>
                      </a:r>
                    </a:p>
                    <a:p>
                      <a:r>
                        <a:rPr lang="en-GB" dirty="0"/>
                        <a:t>(&gt;90% similarity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23986"/>
                  </a:ext>
                </a:extLst>
              </a:tr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Medium confidence</a:t>
                      </a:r>
                    </a:p>
                    <a:p>
                      <a:r>
                        <a:rPr lang="en-GB" dirty="0"/>
                        <a:t>(&lt;=90%, &gt;80% similarity score)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Manual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43860"/>
                  </a:ext>
                </a:extLst>
              </a:tr>
              <a:tr h="772992">
                <a:tc>
                  <a:txBody>
                    <a:bodyPr/>
                    <a:lstStyle/>
                    <a:p>
                      <a:r>
                        <a:rPr lang="en-GB" dirty="0"/>
                        <a:t>Low confidence</a:t>
                      </a:r>
                    </a:p>
                    <a:p>
                      <a:r>
                        <a:rPr lang="en-GB" dirty="0"/>
                        <a:t>(&lt;=80% similarity score)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888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DFA51-E0EF-7B30-BD1E-59B820FD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92" y="2531983"/>
            <a:ext cx="2792186" cy="74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DE9E7-0736-0B3B-CB42-A4C96D5DF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01" y="2531983"/>
            <a:ext cx="2724841" cy="740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CA102-F2DA-EF4A-C810-DEAF934EE6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167"/>
          <a:stretch>
            <a:fillRect/>
          </a:stretch>
        </p:blipFill>
        <p:spPr>
          <a:xfrm>
            <a:off x="3475501" y="3890215"/>
            <a:ext cx="2905453" cy="635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850CF3-E788-76F8-6D8D-5DCA94E49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279" y="3890215"/>
            <a:ext cx="2701499" cy="618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F87342-C4FF-D6EA-FCB3-539567976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26" y="5077083"/>
            <a:ext cx="2861051" cy="604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79F47-559C-A114-AAA8-CE20FD9AF8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5726"/>
          <a:stretch>
            <a:fillRect/>
          </a:stretch>
        </p:blipFill>
        <p:spPr>
          <a:xfrm>
            <a:off x="3475501" y="5016541"/>
            <a:ext cx="2861051" cy="6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04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83438-B0E7-8573-DAFE-87E6405E5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7B61-5813-A29C-16E4-4B3771AB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C1FF6-1B1F-DC7C-CE64-465B7F6CE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F4845-02A5-8B10-C603-3EE1060F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7EB54-3AD3-BCB2-862A-11E80D780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5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2E487D-18D9-0BF9-A135-B0DF444473AD}"/>
              </a:ext>
            </a:extLst>
          </p:cNvPr>
          <p:cNvSpPr/>
          <p:nvPr/>
        </p:nvSpPr>
        <p:spPr>
          <a:xfrm>
            <a:off x="2523281" y="1689904"/>
            <a:ext cx="6585995" cy="4502552"/>
          </a:xfrm>
          <a:prstGeom prst="rect">
            <a:avLst/>
          </a:prstGeom>
          <a:solidFill>
            <a:srgbClr val="30B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Posi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C49D0-5186-DE2F-E7D4-ADB25E5E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EF16C-1169-04BC-A240-529A5B6E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0FEB5-ABAB-B29F-382A-BFF02295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25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FDB25D-B0EB-2847-5D95-76032ED14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20799"/>
            <a:ext cx="10160000" cy="38100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Correlation between parkrun finish times and marathon finish times?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27070-A74D-AB2F-B1E6-7435504E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059" y="1790420"/>
            <a:ext cx="6114619" cy="37094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CB2B45-5984-2BC3-209D-149128100EEB}"/>
              </a:ext>
            </a:extLst>
          </p:cNvPr>
          <p:cNvSpPr txBox="1"/>
          <p:nvPr/>
        </p:nvSpPr>
        <p:spPr>
          <a:xfrm>
            <a:off x="4737409" y="568434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correlation!</a:t>
            </a:r>
          </a:p>
        </p:txBody>
      </p:sp>
    </p:spTree>
    <p:extLst>
      <p:ext uri="{BB962C8B-B14F-4D97-AF65-F5344CB8AC3E}">
        <p14:creationId xmlns:p14="http://schemas.microsoft.com/office/powerpoint/2010/main" val="2548004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9C3C-2846-2D3A-C00A-18EF8ABF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CF78-3EB3-58B6-0C0E-8025235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Risks and mitigations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A3C85-D6CF-8B88-AEDB-CF95AA6EC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D1424-BD46-F87A-2C9E-C125AA618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E9728-53FF-C907-0808-BCB26F6E4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72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A563-23CB-ABAF-A963-A1444C98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Risks and Mitigations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8F75-5530-F7F6-9B95-A51CBF55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D6C3B-C2A0-9115-91BC-5B9C9B38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23F925-4191-689C-4CC2-8E394C2BB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1270"/>
              </p:ext>
            </p:extLst>
          </p:nvPr>
        </p:nvGraphicFramePr>
        <p:xfrm>
          <a:off x="615461" y="1341523"/>
          <a:ext cx="10961078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197">
                  <a:extLst>
                    <a:ext uri="{9D8B030D-6E8A-4147-A177-3AD203B41FA5}">
                      <a16:colId xmlns:a16="http://schemas.microsoft.com/office/drawing/2014/main" val="791442601"/>
                    </a:ext>
                  </a:extLst>
                </a:gridCol>
                <a:gridCol w="4354927">
                  <a:extLst>
                    <a:ext uri="{9D8B030D-6E8A-4147-A177-3AD203B41FA5}">
                      <a16:colId xmlns:a16="http://schemas.microsoft.com/office/drawing/2014/main" val="297828370"/>
                    </a:ext>
                  </a:extLst>
                </a:gridCol>
                <a:gridCol w="3938954">
                  <a:extLst>
                    <a:ext uri="{9D8B030D-6E8A-4147-A177-3AD203B41FA5}">
                      <a16:colId xmlns:a16="http://schemas.microsoft.com/office/drawing/2014/main" val="738809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3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Incorrect matches causes to inaccurate merges and data corruption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 field matching e.g. age, gender, country,</a:t>
                      </a:r>
                    </a:p>
                    <a:p>
                      <a:r>
                        <a:rPr lang="en-US" sz="1600" dirty="0"/>
                        <a:t>Trial and error to tune thresholds </a:t>
                      </a:r>
                    </a:p>
                    <a:p>
                      <a:r>
                        <a:rPr lang="en-US" sz="1600" dirty="0"/>
                        <a:t>Manual review for borderline scores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14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False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Legitimate matches might be missed if the similarity score threshold is too strict 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Lower similarity threshold</a:t>
                      </a:r>
                    </a:p>
                    <a:p>
                      <a:r>
                        <a:rPr lang="en-GB" sz="1600" dirty="0"/>
                        <a:t>Try using phonetic matching (e.g. </a:t>
                      </a:r>
                      <a:r>
                        <a:rPr lang="en-GB" sz="1600" dirty="0" err="1"/>
                        <a:t>soundex</a:t>
                      </a:r>
                      <a:r>
                        <a:rPr lang="en-GB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8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Ambiguity in Common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Common names appear frequently, making it hard to distinguish correct matches without additional context </a:t>
                      </a:r>
                      <a:r>
                        <a:rPr lang="en-US" sz="1600" i="1" dirty="0"/>
                        <a:t>(e.g. age, location).</a:t>
                      </a:r>
                      <a:endParaRPr lang="en-GB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 field matching in matching logic</a:t>
                      </a:r>
                    </a:p>
                    <a:p>
                      <a:r>
                        <a:rPr lang="en-GB" sz="1600" dirty="0"/>
                        <a:t>Deduping methodology using multiple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47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Lack of contextual understanding 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Fuzzy matching is based on character similarity and not meaning.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Evaluate and understand the base data </a:t>
                      </a:r>
                    </a:p>
                    <a:p>
                      <a:r>
                        <a:rPr lang="en-GB" sz="1600" dirty="0"/>
                        <a:t>Clean data where there are common subject specific issues </a:t>
                      </a:r>
                      <a:r>
                        <a:rPr lang="en-GB" sz="1600" i="1" dirty="0"/>
                        <a:t>(e.g. remove titles like Dr., MD.)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2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97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2EF8-DD9A-2A29-2EB7-5E75F419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 for future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53A98-2623-1EA9-271A-D6A10F26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CFC85-2930-42AB-FE05-CE70D481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28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3C9B6-4641-CC34-F336-7850696D4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39050"/>
            <a:ext cx="9512300" cy="4441825"/>
          </a:xfrm>
        </p:spPr>
        <p:txBody>
          <a:bodyPr/>
          <a:lstStyle/>
          <a:p>
            <a:r>
              <a:rPr lang="en-US" dirty="0"/>
              <a:t>Split names into first and last components, then calculate a combined similarity score based on both. </a:t>
            </a:r>
          </a:p>
          <a:p>
            <a:pPr lvl="1"/>
            <a:r>
              <a:rPr lang="en-US" dirty="0"/>
              <a:t>This method works particularly well with Jaro-Winkler, as the algorithm gives greater weight to the beginning of strings, improving accuracy when matching first and last names.</a:t>
            </a:r>
          </a:p>
          <a:p>
            <a:r>
              <a:rPr lang="en-US" dirty="0"/>
              <a:t>Use web scraping to enrich datasets with additional attributes such as running club and country for exact matching.</a:t>
            </a:r>
          </a:p>
          <a:p>
            <a:pPr lvl="1"/>
            <a:r>
              <a:rPr lang="en-US" dirty="0"/>
              <a:t>Incorporating these fields would increase confidence in match accuracy and reduce ambiguity.</a:t>
            </a:r>
          </a:p>
          <a:p>
            <a:r>
              <a:rPr lang="en-US" dirty="0"/>
              <a:t>Integrate age-grading datasets to compare age-graded performance (%) for 5K versus marathon results.</a:t>
            </a:r>
          </a:p>
          <a:p>
            <a:pPr lvl="1"/>
            <a:r>
              <a:rPr lang="en-US" dirty="0"/>
              <a:t>Incorporating this field would be useful to use in deduping the datasets.</a:t>
            </a:r>
          </a:p>
          <a:p>
            <a:pPr lvl="1"/>
            <a:r>
              <a:rPr lang="en-US" dirty="0">
                <a:hlinkClick r:id="rId3"/>
              </a:rPr>
              <a:t>https://github.com/AlanLyttonJones/Age-Grade-Tables/tree/master</a:t>
            </a:r>
            <a:r>
              <a:rPr lang="en-US" dirty="0"/>
              <a:t> </a:t>
            </a:r>
          </a:p>
          <a:p>
            <a:pPr marL="241281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78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6C341-9727-27C7-AF46-A62A9F836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D1FF-CCF4-8A64-C9F5-105E1D83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34199-DC65-C18F-D276-D66097D60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B9A3C-9101-98B0-DB4F-27A0CB6F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EBD6-0918-97B9-1A3A-C2603924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70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EC90-F84C-6EB1-E984-78CC9E61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6134A-F007-40F4-6E1E-D712FEC6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E50AB-19C5-A102-3B8B-F917CF34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3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484FC-AA71-1F0B-0D15-27F6059050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7999" y="4350658"/>
            <a:ext cx="10160001" cy="255600"/>
          </a:xfrm>
        </p:spPr>
        <p:txBody>
          <a:bodyPr/>
          <a:lstStyle/>
          <a:p>
            <a:r>
              <a:rPr lang="en-GB" dirty="0"/>
              <a:t>2024 Chicago Marathon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B46F-4542-380A-C47A-06B615D86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4784056"/>
            <a:ext cx="10160000" cy="1821544"/>
          </a:xfrm>
        </p:spPr>
        <p:txBody>
          <a:bodyPr/>
          <a:lstStyle/>
          <a:p>
            <a:r>
              <a:rPr lang="en-GB" dirty="0"/>
              <a:t>The Chicago marathon was held on the 13</a:t>
            </a:r>
            <a:r>
              <a:rPr lang="en-GB" baseline="30000" dirty="0"/>
              <a:t>th</a:t>
            </a:r>
            <a:r>
              <a:rPr lang="en-GB" dirty="0"/>
              <a:t> October 2024</a:t>
            </a:r>
          </a:p>
          <a:p>
            <a:r>
              <a:rPr lang="en-GB" dirty="0"/>
              <a:t>There were 52022 finishers.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4A669E9-A775-4192-7F94-B94F0C436C30}"/>
              </a:ext>
            </a:extLst>
          </p:cNvPr>
          <p:cNvSpPr txBox="1">
            <a:spLocks/>
          </p:cNvSpPr>
          <p:nvPr/>
        </p:nvSpPr>
        <p:spPr>
          <a:xfrm>
            <a:off x="508000" y="1523554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16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Cornerstone Lakes parkrun #77 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2F2C7A-0507-C8F3-4A6D-5EEE77332654}"/>
              </a:ext>
            </a:extLst>
          </p:cNvPr>
          <p:cNvSpPr txBox="1">
            <a:spLocks/>
          </p:cNvSpPr>
          <p:nvPr/>
        </p:nvSpPr>
        <p:spPr>
          <a:xfrm>
            <a:off x="508000" y="2021114"/>
            <a:ext cx="10160000" cy="1821544"/>
          </a:xfrm>
          <a:prstGeom prst="rect">
            <a:avLst/>
          </a:prstGeom>
        </p:spPr>
        <p:txBody>
          <a:bodyPr lIns="0" tIns="0" rIns="0" bIns="0"/>
          <a:lstStyle>
            <a:lvl1pPr marL="177792" indent="-177792" algn="l" defTabSz="35997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82564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23847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952428" indent="-228584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193711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Cornerstone Lakes parkrun is the closest parkrun to Chicago city centre</a:t>
            </a:r>
          </a:p>
          <a:p>
            <a:r>
              <a:rPr lang="en-GB" dirty="0"/>
              <a:t>Parkrun is a weekly timed 5k run.</a:t>
            </a:r>
          </a:p>
          <a:p>
            <a:r>
              <a:rPr lang="en-GB" dirty="0"/>
              <a:t>Event 77 was held on the 12</a:t>
            </a:r>
            <a:r>
              <a:rPr lang="en-GB" baseline="30000" dirty="0"/>
              <a:t>th</a:t>
            </a:r>
            <a:r>
              <a:rPr lang="en-GB" dirty="0"/>
              <a:t> October 2024.</a:t>
            </a:r>
          </a:p>
          <a:p>
            <a:r>
              <a:rPr lang="en-GB" dirty="0"/>
              <a:t>Average number of finishers is 22. </a:t>
            </a:r>
          </a:p>
          <a:p>
            <a:r>
              <a:rPr lang="en-GB" dirty="0"/>
              <a:t>Day before the 2024 Chicago marathon there were 153 finishers.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58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B7FF-EEB9-4B29-1B57-3A22A039D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1BD9-C08C-EF54-0341-5BE83502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BC087-6B76-A7BD-DBDE-3FA99CCC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943F-BD44-8D21-195C-C25310B5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30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FAA0E-6F34-7D2C-A10F-001622D6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09" y="1523999"/>
            <a:ext cx="10367981" cy="4529560"/>
          </a:xfrm>
        </p:spPr>
        <p:txBody>
          <a:bodyPr/>
          <a:lstStyle/>
          <a:p>
            <a:r>
              <a:rPr lang="en-GB" dirty="0"/>
              <a:t>There is no single perfect method</a:t>
            </a:r>
          </a:p>
          <a:p>
            <a:pPr lvl="1"/>
            <a:r>
              <a:rPr lang="en-GB" dirty="0"/>
              <a:t>Exact matching is fast and exact but fails on inconsistencies</a:t>
            </a:r>
          </a:p>
          <a:p>
            <a:pPr lvl="1"/>
            <a:r>
              <a:rPr lang="en-GB" dirty="0"/>
              <a:t>Fuzzy matching catches variations but risks false positives/negatives</a:t>
            </a:r>
          </a:p>
          <a:p>
            <a:pPr lvl="1"/>
            <a:endParaRPr lang="en-GB" dirty="0"/>
          </a:p>
          <a:p>
            <a:r>
              <a:rPr lang="en-GB" dirty="0"/>
              <a:t>Multi field strategies best</a:t>
            </a:r>
          </a:p>
          <a:p>
            <a:pPr lvl="1"/>
            <a:r>
              <a:rPr lang="en-GB" dirty="0"/>
              <a:t>Combination of fuzzy matching fields and exact matching fields</a:t>
            </a:r>
          </a:p>
          <a:p>
            <a:pPr lvl="1"/>
            <a:endParaRPr lang="en-GB" dirty="0"/>
          </a:p>
          <a:p>
            <a:r>
              <a:rPr lang="en-GB" dirty="0"/>
              <a:t>Always expect errors</a:t>
            </a:r>
          </a:p>
          <a:p>
            <a:pPr lvl="1"/>
            <a:r>
              <a:rPr lang="en-US" dirty="0"/>
              <a:t>False positives and false negatives are inevitable - design for human review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951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8BE0-B8AC-0DE1-F7BA-F4AAB97A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1FA770-3C22-1DDD-183A-98FDD281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690" y="2947286"/>
            <a:ext cx="3308620" cy="481714"/>
          </a:xfrm>
        </p:spPr>
        <p:txBody>
          <a:bodyPr/>
          <a:lstStyle/>
          <a:p>
            <a:r>
              <a:rPr lang="en-GB" sz="4400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84F44-7E96-9E00-2597-DA4F4117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E7658-713B-5E5D-DF2C-EC69D180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3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A0F637-53DE-108E-E322-D3D85C0BD28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Nia Comley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9B596-D2A3-5677-72BB-5DF1F51DA3F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GB" dirty="0"/>
              <a:t>Data and analytics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E6F7F-13BE-B23A-82AD-3206950884F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nia.comley@jisc.ac.uk</a:t>
            </a:r>
          </a:p>
        </p:txBody>
      </p:sp>
    </p:spTree>
    <p:extLst>
      <p:ext uri="{BB962C8B-B14F-4D97-AF65-F5344CB8AC3E}">
        <p14:creationId xmlns:p14="http://schemas.microsoft.com/office/powerpoint/2010/main" val="303400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79A4-16F3-5995-1BED-4DF16CC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8D7A-85DB-3E16-BF1F-09A263C8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Insights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20743-A9D6-CDCA-9119-9760DDB8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A9F5C-D943-FCF0-F675-8B3130E2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4</a:t>
            </a:fld>
            <a:endParaRPr lang="en-GB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A52D3D3-1AA0-580C-DCFA-16BC92B62522}"/>
              </a:ext>
            </a:extLst>
          </p:cNvPr>
          <p:cNvSpPr txBox="1">
            <a:spLocks/>
          </p:cNvSpPr>
          <p:nvPr/>
        </p:nvSpPr>
        <p:spPr>
          <a:xfrm>
            <a:off x="508000" y="1305831"/>
            <a:ext cx="10160000" cy="4913993"/>
          </a:xfrm>
          <a:prstGeom prst="rect">
            <a:avLst/>
          </a:prstGeom>
        </p:spPr>
        <p:txBody>
          <a:bodyPr lIns="0" tIns="0" rIns="0" bIns="0"/>
          <a:lstStyle>
            <a:lvl1pPr marL="177792" indent="-177792" algn="l" defTabSz="35997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82564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23847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952428" indent="-228584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193711" indent="-241283" algn="l" defTabSz="35997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tabLst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Correlation between parkrun and marathon performance</a:t>
            </a:r>
          </a:p>
          <a:p>
            <a:r>
              <a:rPr lang="en-GB" dirty="0"/>
              <a:t>Finish time relationship: faster parkrun = faster marathon? Fatigue vs activation.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Demographic insights</a:t>
            </a:r>
          </a:p>
          <a:p>
            <a:r>
              <a:rPr lang="en-GB" dirty="0"/>
              <a:t>Age/gender trends: are younger runners more likely to do both events? Does gender distribution differ between parkrun only and marathon only participants?</a:t>
            </a:r>
          </a:p>
          <a:p>
            <a:r>
              <a:rPr lang="en-GB" dirty="0"/>
              <a:t>Performance by age group: compare how different age groups handle back-to-back events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Predictive modelling</a:t>
            </a:r>
          </a:p>
          <a:p>
            <a:r>
              <a:rPr lang="en-GB" dirty="0"/>
              <a:t>Marathon time prediction: can you predict marathon results based on demographic data and parkrun results?</a:t>
            </a:r>
          </a:p>
        </p:txBody>
      </p:sp>
    </p:spTree>
    <p:extLst>
      <p:ext uri="{BB962C8B-B14F-4D97-AF65-F5344CB8AC3E}">
        <p14:creationId xmlns:p14="http://schemas.microsoft.com/office/powerpoint/2010/main" val="312422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B090F-F820-6FDC-ACD9-2592A79B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3819FA-98A5-FC7B-2C2F-C02A18A3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4CB4E-B61D-6C16-C7D8-9FB6FD111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</p:spPr>
        <p:txBody>
          <a:bodyPr/>
          <a:lstStyle/>
          <a:p>
            <a:r>
              <a:rPr lang="en-GB" dirty="0"/>
              <a:t>Jisc presentation template: bold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2E895-45E8-4DFE-CE3D-A6B2E765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</p:spPr>
        <p:txBody>
          <a:bodyPr/>
          <a:lstStyle/>
          <a:p>
            <a:fld id="{0BD7AF65-ABD8-9745-9161-1D3466EAFE0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635A86-F08A-997C-411C-12B7CB00D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2032000"/>
            <a:ext cx="5217888" cy="3976914"/>
          </a:xfrm>
          <a:solidFill>
            <a:srgbClr val="30B5AC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published on parkrun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Copied the results to a CSV file.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EB0449-04AF-71F7-DC47-D46646D1F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6113" y="2032000"/>
            <a:ext cx="5217887" cy="3932480"/>
          </a:xfrm>
          <a:solidFill>
            <a:srgbClr val="30B5AC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posted on Chicago marathon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exported from </a:t>
            </a:r>
            <a:r>
              <a:rPr lang="en-GB" dirty="0" err="1"/>
              <a:t>Zenodo</a:t>
            </a:r>
            <a:r>
              <a:rPr lang="en-GB" dirty="0"/>
              <a:t> repository as a CSV.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1CE89-438C-1F46-3FC5-3E086F0F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3319885"/>
            <a:ext cx="4831004" cy="2197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165B6-52C9-DDEA-8854-4CDE175BC86F}"/>
              </a:ext>
            </a:extLst>
          </p:cNvPr>
          <p:cNvSpPr txBox="1"/>
          <p:nvPr/>
        </p:nvSpPr>
        <p:spPr>
          <a:xfrm>
            <a:off x="489857" y="1663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Cornerstone Lakes parkrun #77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7DFEA-3E80-08C2-F383-E8ED2A8226B8}"/>
              </a:ext>
            </a:extLst>
          </p:cNvPr>
          <p:cNvSpPr txBox="1"/>
          <p:nvPr/>
        </p:nvSpPr>
        <p:spPr>
          <a:xfrm>
            <a:off x="489857" y="5710564"/>
            <a:ext cx="47062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Source: </a:t>
            </a:r>
            <a:r>
              <a:rPr lang="en-GB" sz="1050" dirty="0">
                <a:hlinkClick r:id="rId4"/>
              </a:rPr>
              <a:t>https://www.parkrun.us/cornerstonelakes/results/77/</a:t>
            </a:r>
            <a:r>
              <a:rPr lang="en-GB" sz="10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554AA-D6EA-A2A8-0AF1-608076AB9DB5}"/>
              </a:ext>
            </a:extLst>
          </p:cNvPr>
          <p:cNvSpPr txBox="1"/>
          <p:nvPr/>
        </p:nvSpPr>
        <p:spPr>
          <a:xfrm>
            <a:off x="6466113" y="1663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2024 Chicago Marathon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C1C8B-E958-2A8E-00E3-D063342DE63C}"/>
              </a:ext>
            </a:extLst>
          </p:cNvPr>
          <p:cNvSpPr txBox="1"/>
          <p:nvPr/>
        </p:nvSpPr>
        <p:spPr>
          <a:xfrm>
            <a:off x="6466113" y="5517755"/>
            <a:ext cx="62810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Sources: </a:t>
            </a:r>
            <a:r>
              <a:rPr lang="en-GB" sz="1050" dirty="0">
                <a:hlinkClick r:id="rId5"/>
              </a:rPr>
              <a:t>https://chicago-history.r.mikatiming.com/2024/</a:t>
            </a:r>
            <a:r>
              <a:rPr lang="en-GB" sz="1050" dirty="0"/>
              <a:t> </a:t>
            </a:r>
          </a:p>
          <a:p>
            <a:r>
              <a:rPr lang="en-GB" sz="1050" dirty="0">
                <a:hlinkClick r:id="rId6"/>
              </a:rPr>
              <a:t>https://zenodo.org/records/14174121</a:t>
            </a:r>
            <a:r>
              <a:rPr lang="en-GB" sz="1050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BD8BE3-D15E-8C72-319C-AB8C24671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954" y="3496383"/>
            <a:ext cx="3778204" cy="203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1FD4-A029-4FB4-6EC3-FB680C11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675" y="762000"/>
            <a:ext cx="6086475" cy="5080000"/>
          </a:xfrm>
        </p:spPr>
        <p:txBody>
          <a:bodyPr anchor="ctr"/>
          <a:lstStyle/>
          <a:p>
            <a:r>
              <a:rPr lang="en-GB" sz="6000" b="1" dirty="0"/>
              <a:t>Goal</a:t>
            </a:r>
            <a:r>
              <a:rPr lang="en-GB" sz="6000" dirty="0"/>
              <a:t>: Fuzzy match on Name. Exact match on Age Group and Gender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2D7DC-2A37-34FD-F0F9-0ADDE465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73BC9-CAE7-7D98-3581-D602A242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09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E867-1892-7F57-D65A-3A5408EB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5BA8-5197-AABD-FA18-0BAE45E3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Techniques for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F5A41-FCE8-89D1-127F-C444016E9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FF75B-2B43-B1B1-F330-43E5681CB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B3C24-AB29-6BCF-CD5F-981DAD65D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23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14439-FD49-26FA-A555-F71A07FD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CC14-BDBE-C2F5-19B7-F9D0B2D3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Exact match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71153-AABF-A798-C8F0-5408755F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008D-A49C-9A6C-CD26-06B36A44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8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6DFDF-9400-0644-8A1F-DB873F123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98814"/>
            <a:ext cx="10160000" cy="1266371"/>
          </a:xfrm>
        </p:spPr>
        <p:txBody>
          <a:bodyPr/>
          <a:lstStyle/>
          <a:p>
            <a:r>
              <a:rPr lang="en-US" dirty="0"/>
              <a:t>Direct comparison of fields - records must match character-for-character</a:t>
            </a:r>
          </a:p>
          <a:p>
            <a:r>
              <a:rPr lang="en-US" dirty="0"/>
              <a:t>Best for </a:t>
            </a:r>
            <a:r>
              <a:rPr lang="en-US" dirty="0" err="1"/>
              <a:t>standardised</a:t>
            </a:r>
            <a:r>
              <a:rPr lang="en-US" dirty="0"/>
              <a:t>, clean data with unique identifiers</a:t>
            </a:r>
          </a:p>
          <a:p>
            <a:r>
              <a:rPr lang="en-US" i="1" dirty="0"/>
              <a:t>Example: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2FEDC2-EE2C-86E7-F261-49A46059D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38329"/>
              </p:ext>
            </p:extLst>
          </p:nvPr>
        </p:nvGraphicFramePr>
        <p:xfrm>
          <a:off x="762000" y="2703444"/>
          <a:ext cx="10160001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6667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Match 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01F67C-5741-B25D-2109-D07DABAB0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15527"/>
              </p:ext>
            </p:extLst>
          </p:nvPr>
        </p:nvGraphicFramePr>
        <p:xfrm>
          <a:off x="1600200" y="3622185"/>
          <a:ext cx="8128000" cy="2604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532843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24127351"/>
                    </a:ext>
                  </a:extLst>
                </a:gridCol>
              </a:tblGrid>
              <a:tr h="503181">
                <a:tc>
                  <a:txBody>
                    <a:bodyPr/>
                    <a:lstStyle/>
                    <a:p>
                      <a:r>
                        <a:rPr lang="en-GB" sz="18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1260"/>
                  </a:ext>
                </a:extLst>
              </a:tr>
              <a:tr h="2101263">
                <a:tc>
                  <a:txBody>
                    <a:bodyPr/>
                    <a:lstStyle/>
                    <a:p>
                      <a:r>
                        <a:rPr lang="en-GB" sz="1800" dirty="0"/>
                        <a:t>Fast and efficient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No false positives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Simple to implement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Clear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Fails on any inconsistencies such as formatting, typos and trailing spaces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Requires clean data which is rare in real world examples</a:t>
                      </a:r>
                    </a:p>
                    <a:p>
                      <a:endParaRPr lang="en-GB" sz="1800" dirty="0"/>
                    </a:p>
                    <a:p>
                      <a:r>
                        <a:rPr lang="en-GB" sz="1800" dirty="0"/>
                        <a:t>No tolerance for human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20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62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0497-0BFF-6B2B-E5F6-4EC08D1B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1FC2-2DF9-5A4A-CA06-D6216C8C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Exact matching: Failures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01B62-5497-C76F-DA36-BAB0DA0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29AC-4849-220C-B882-0AB153EDE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9</a:t>
            </a:fld>
            <a:endParaRPr lang="en-GB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B1F2A47-AF0A-9894-9AD2-D6D66C19B8B5}"/>
              </a:ext>
            </a:extLst>
          </p:cNvPr>
          <p:cNvSpPr txBox="1">
            <a:spLocks/>
          </p:cNvSpPr>
          <p:nvPr/>
        </p:nvSpPr>
        <p:spPr>
          <a:xfrm>
            <a:off x="508000" y="1426915"/>
            <a:ext cx="10747829" cy="1034866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Case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533A8FA-353C-36DE-A797-2DF8D64FA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616842"/>
              </p:ext>
            </p:extLst>
          </p:nvPr>
        </p:nvGraphicFramePr>
        <p:xfrm>
          <a:off x="1099458" y="1720100"/>
          <a:ext cx="9568542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89514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293836">
                <a:tc>
                  <a:txBody>
                    <a:bodyPr/>
                    <a:lstStyle/>
                    <a:p>
                      <a:r>
                        <a:rPr lang="en-GB" sz="1400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293836">
                <a:tc>
                  <a:txBody>
                    <a:bodyPr/>
                    <a:lstStyle/>
                    <a:p>
                      <a:r>
                        <a:rPr lang="en-GB" sz="1400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 match 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28136A5-097B-C44F-6754-3DD311635560}"/>
              </a:ext>
            </a:extLst>
          </p:cNvPr>
          <p:cNvSpPr txBox="1">
            <a:spLocks/>
          </p:cNvSpPr>
          <p:nvPr/>
        </p:nvSpPr>
        <p:spPr>
          <a:xfrm>
            <a:off x="507999" y="2630071"/>
            <a:ext cx="10747829" cy="1034866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Typos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B80445A-05B6-F29F-5738-DC181E670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31090"/>
              </p:ext>
            </p:extLst>
          </p:nvPr>
        </p:nvGraphicFramePr>
        <p:xfrm>
          <a:off x="1099458" y="2941648"/>
          <a:ext cx="9566724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88908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188908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188908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r>
                        <a:rPr lang="en-GB" sz="1400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r>
                        <a:rPr lang="en-GB" sz="1400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Jon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 match 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970FD92-95A0-1DF7-76F6-D3C709946415}"/>
              </a:ext>
            </a:extLst>
          </p:cNvPr>
          <p:cNvSpPr txBox="1">
            <a:spLocks/>
          </p:cNvSpPr>
          <p:nvPr/>
        </p:nvSpPr>
        <p:spPr>
          <a:xfrm>
            <a:off x="507998" y="3862825"/>
            <a:ext cx="10747829" cy="1034866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White space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FD14E4-E9E5-E1BA-E649-C62E6E419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78057"/>
              </p:ext>
            </p:extLst>
          </p:nvPr>
        </p:nvGraphicFramePr>
        <p:xfrm>
          <a:off x="1097640" y="4139140"/>
          <a:ext cx="9570360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0120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190120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190120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277264">
                <a:tc>
                  <a:txBody>
                    <a:bodyPr/>
                    <a:lstStyle/>
                    <a:p>
                      <a:r>
                        <a:rPr lang="en-GB" sz="1400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277264">
                <a:tc>
                  <a:txBody>
                    <a:bodyPr/>
                    <a:lstStyle/>
                    <a:p>
                      <a:r>
                        <a:rPr lang="en-GB" sz="1400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John   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 match 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B1EC0BC-E5C7-07B9-62E6-3C2EB6282C20}"/>
              </a:ext>
            </a:extLst>
          </p:cNvPr>
          <p:cNvSpPr txBox="1">
            <a:spLocks/>
          </p:cNvSpPr>
          <p:nvPr/>
        </p:nvSpPr>
        <p:spPr>
          <a:xfrm>
            <a:off x="508000" y="5027439"/>
            <a:ext cx="10747829" cy="1034866"/>
          </a:xfrm>
          <a:prstGeom prst="rect">
            <a:avLst/>
          </a:prstGeom>
          <a:solidFill>
            <a:srgbClr val="30B5AC"/>
          </a:solidFill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Special characters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F89FDC-5740-9A0B-591B-C37801E0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5767"/>
              </p:ext>
            </p:extLst>
          </p:nvPr>
        </p:nvGraphicFramePr>
        <p:xfrm>
          <a:off x="1097643" y="5303754"/>
          <a:ext cx="9548586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89514">
                  <a:extLst>
                    <a:ext uri="{9D8B030D-6E8A-4147-A177-3AD203B41FA5}">
                      <a16:colId xmlns:a16="http://schemas.microsoft.com/office/drawing/2014/main" val="1574519225"/>
                    </a:ext>
                  </a:extLst>
                </a:gridCol>
                <a:gridCol w="3189514">
                  <a:extLst>
                    <a:ext uri="{9D8B030D-6E8A-4147-A177-3AD203B41FA5}">
                      <a16:colId xmlns:a16="http://schemas.microsoft.com/office/drawing/2014/main" val="596836835"/>
                    </a:ext>
                  </a:extLst>
                </a:gridCol>
                <a:gridCol w="3169558">
                  <a:extLst>
                    <a:ext uri="{9D8B030D-6E8A-4147-A177-3AD203B41FA5}">
                      <a16:colId xmlns:a16="http://schemas.microsoft.com/office/drawing/2014/main" val="3110542893"/>
                    </a:ext>
                  </a:extLst>
                </a:gridCol>
              </a:tblGrid>
              <a:tr h="277264">
                <a:tc>
                  <a:txBody>
                    <a:bodyPr/>
                    <a:lstStyle/>
                    <a:p>
                      <a:r>
                        <a:rPr lang="en-GB" sz="1400" dirty="0"/>
                        <a:t>Record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Record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169532"/>
                  </a:ext>
                </a:extLst>
              </a:tr>
              <a:tr h="277264">
                <a:tc>
                  <a:txBody>
                    <a:bodyPr/>
                    <a:lstStyle/>
                    <a:p>
                      <a:r>
                        <a:rPr lang="en-GB" sz="1400" dirty="0"/>
                        <a:t>John </a:t>
                      </a:r>
                      <a:r>
                        <a:rPr lang="en-GB" sz="1400" dirty="0" err="1"/>
                        <a:t>O’Smith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John </a:t>
                      </a:r>
                      <a:r>
                        <a:rPr lang="en-GB" sz="1400" dirty="0" err="1"/>
                        <a:t>OSmith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 match 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3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6752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BEB77CF1-5073-4D20-8856-FFFA549DA29A}"/>
    </a:ext>
  </a:extLst>
</a:theme>
</file>

<file path=ppt/theme/theme2.xml><?xml version="1.0" encoding="utf-8"?>
<a:theme xmlns:a="http://schemas.openxmlformats.org/drawingml/2006/main" name="BREAK, IMPACT AND STAT SLIDES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E3D5CCA6-49CC-45FF-A960-55A22BADBA19}"/>
    </a:ext>
  </a:extLst>
</a:theme>
</file>

<file path=ppt/theme/theme3.xml><?xml version="1.0" encoding="utf-8"?>
<a:theme xmlns:a="http://schemas.openxmlformats.org/drawingml/2006/main" name="LIGHT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EAECAF9C-CFE5-4712-AFC6-6513D891C65A}"/>
    </a:ext>
  </a:extLst>
</a:theme>
</file>

<file path=ppt/theme/theme4.xml><?xml version="1.0" encoding="utf-8"?>
<a:theme xmlns:a="http://schemas.openxmlformats.org/drawingml/2006/main" name="DARK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2D644800-673A-4C17-A86A-7213D6B93D20}"/>
    </a:ext>
  </a:extLst>
</a:theme>
</file>

<file path=ppt/theme/theme5.xml><?xml version="1.0" encoding="utf-8"?>
<a:theme xmlns:a="http://schemas.openxmlformats.org/drawingml/2006/main" name="CLOSING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9789BDDD-BBA5-4B22-9BA1-D4609DC4DE8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p0236d4d144d4627bcb169c5987c2c89 xmlns="7c455f33-77d2-4545-9ec6-8ece34099d2f">
      <Terms xmlns="http://schemas.microsoft.com/office/infopath/2007/PartnerControls"/>
    </p0236d4d144d4627bcb169c5987c2c89>
    <b89bde72cd604427a006be6ed1d4a50e xmlns="7c455f33-77d2-4545-9ec6-8ece34099d2f">
      <Terms xmlns="http://schemas.microsoft.com/office/infopath/2007/PartnerControls"/>
    </b89bde72cd604427a006be6ed1d4a50e>
    <TaxCatchAll xmlns="7c455f33-77d2-4545-9ec6-8ece34099d2f" xsi:nil="true"/>
    <_ip_UnifiedCompliancePolicyProperties xmlns="http://schemas.microsoft.com/sharepoint/v3" xsi:nil="true"/>
    <lcf76f155ced4ddcb4097134ff3c332f xmlns="fed60dd1-978d-4234-81be-5c75651aa33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FB56782932DD49BDAA7F4F1A7C21F7" ma:contentTypeVersion="13" ma:contentTypeDescription="Create a new document." ma:contentTypeScope="" ma:versionID="53559e802303af960c09bef1a0ecade9">
  <xsd:schema xmlns:xsd="http://www.w3.org/2001/XMLSchema" xmlns:xs="http://www.w3.org/2001/XMLSchema" xmlns:p="http://schemas.microsoft.com/office/2006/metadata/properties" xmlns:ns1="http://schemas.microsoft.com/sharepoint/v3" xmlns:ns2="7c455f33-77d2-4545-9ec6-8ece34099d2f" xmlns:ns3="fed60dd1-978d-4234-81be-5c75651aa337" targetNamespace="http://schemas.microsoft.com/office/2006/metadata/properties" ma:root="true" ma:fieldsID="36690d6deb73d73e2cbbecf1b5c92829" ns1:_="" ns2:_="" ns3:_="">
    <xsd:import namespace="http://schemas.microsoft.com/sharepoint/v3"/>
    <xsd:import namespace="7c455f33-77d2-4545-9ec6-8ece34099d2f"/>
    <xsd:import namespace="fed60dd1-978d-4234-81be-5c75651aa337"/>
    <xsd:element name="properties">
      <xsd:complexType>
        <xsd:sequence>
          <xsd:element name="documentManagement">
            <xsd:complexType>
              <xsd:all>
                <xsd:element ref="ns2:b89bde72cd604427a006be6ed1d4a50e" minOccurs="0"/>
                <xsd:element ref="ns2:TaxCatchAll" minOccurs="0"/>
                <xsd:element ref="ns2:TaxCatchAllLabel" minOccurs="0"/>
                <xsd:element ref="ns2:p0236d4d144d4627bcb169c5987c2c89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lcf76f155ced4ddcb4097134ff3c332f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55f33-77d2-4545-9ec6-8ece34099d2f" elementFormDefault="qualified">
    <xsd:import namespace="http://schemas.microsoft.com/office/2006/documentManagement/types"/>
    <xsd:import namespace="http://schemas.microsoft.com/office/infopath/2007/PartnerControls"/>
    <xsd:element name="b89bde72cd604427a006be6ed1d4a50e" ma:index="8" nillable="true" ma:taxonomy="true" ma:internalName="b89bde72cd604427a006be6ed1d4a50e" ma:taxonomyFieldName="Business_x0020_Function" ma:displayName="Business Function" ma:default="" ma:fieldId="{b89bde72-cd60-4427-a006-be6ed1d4a50e}" ma:sspId="79c6cfb5-50bc-4fca-81ee-f60fcea9a646" ma:termSetId="e083faab-cda4-4174-a470-765f029b000e" ma:anchorId="0dc13b50-433d-4bdb-999d-681bda683d09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84690356-d437-47b9-8aa7-722e2ce761be}" ma:internalName="TaxCatchAll" ma:showField="CatchAllData" ma:web="d3c89dc2-d437-4a2c-8c95-e07e2fc367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84690356-d437-47b9-8aa7-722e2ce761be}" ma:internalName="TaxCatchAllLabel" ma:readOnly="true" ma:showField="CatchAllDataLabel" ma:web="d3c89dc2-d437-4a2c-8c95-e07e2fc367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0236d4d144d4627bcb169c5987c2c89" ma:index="12" nillable="true" ma:taxonomy="true" ma:internalName="p0236d4d144d4627bcb169c5987c2c89" ma:taxonomyFieldName="Business_x0020_Activitiy" ma:displayName="Business Activity" ma:fieldId="{90236d4d-144d-4627-bcb1-69c5987c2c89}" ma:sspId="79c6cfb5-50bc-4fca-81ee-f60fcea9a646" ma:termSetId="e083faab-cda4-4174-a470-765f029b000e" ma:anchorId="de6fb188-fa74-481c-913e-47f98ad515a8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0dd1-978d-4234-81be-5c75651aa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9c6cfb5-50bc-4fca-81ee-f60fcea9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79c6cfb5-50bc-4fca-81ee-f60fcea9a646" ContentTypeId="0x0101" PreviousValue="false"/>
</file>

<file path=customXml/itemProps1.xml><?xml version="1.0" encoding="utf-8"?>
<ds:datastoreItem xmlns:ds="http://schemas.openxmlformats.org/officeDocument/2006/customXml" ds:itemID="{4F386B21-4026-4BFD-8C5A-D6F3AA59E3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51851B-CCFB-4077-9119-156635D31A86}">
  <ds:schemaRefs>
    <ds:schemaRef ds:uri="http://www.w3.org/XML/1998/namespace"/>
    <ds:schemaRef ds:uri="ebf13169-c280-4fc5-86f8-af5191a5ddf2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0320b4e7-b32f-4671-b42e-1e201ce00970"/>
    <ds:schemaRef ds:uri="7c455f33-77d2-4545-9ec6-8ece34099d2f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fed60dd1-978d-4234-81be-5c75651aa337"/>
  </ds:schemaRefs>
</ds:datastoreItem>
</file>

<file path=customXml/itemProps3.xml><?xml version="1.0" encoding="utf-8"?>
<ds:datastoreItem xmlns:ds="http://schemas.openxmlformats.org/officeDocument/2006/customXml" ds:itemID="{D0C51BC5-9540-4DDC-92DD-9FCD3A65E8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c455f33-77d2-4545-9ec6-8ece34099d2f"/>
    <ds:schemaRef ds:uri="fed60dd1-978d-4234-81be-5c75651aa3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171C12D-8023-47CF-8086-85ABFCF634F6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628f3288-8b3e-408d-a4e1-b1f65b180f66}" enabled="1" method="Privileged" siteId="{48f9394d-8a14-4d27-82a6-f35f1236120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JISC PRESENTATION MASTER_BOLD_3.0</Template>
  <TotalTime>0</TotalTime>
  <Words>1745</Words>
  <Application>Microsoft Office PowerPoint</Application>
  <PresentationFormat>Widescreen</PresentationFormat>
  <Paragraphs>384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Roboto</vt:lpstr>
      <vt:lpstr>Arial</vt:lpstr>
      <vt:lpstr>Roboto Mono Thin</vt:lpstr>
      <vt:lpstr>Roboto Mono Light</vt:lpstr>
      <vt:lpstr>Calibri</vt:lpstr>
      <vt:lpstr>Roboto Light</vt:lpstr>
      <vt:lpstr>Covers</vt:lpstr>
      <vt:lpstr>BREAK, IMPACT AND STAT SLIDES</vt:lpstr>
      <vt:lpstr>LIGHT</vt:lpstr>
      <vt:lpstr>DARK</vt:lpstr>
      <vt:lpstr>CLOSING</vt:lpstr>
      <vt:lpstr>Linking Datasets</vt:lpstr>
      <vt:lpstr>The Challenge: How do we link parkrun results data from the day before the 2024 Chicago Marathon to the official marathon results? </vt:lpstr>
      <vt:lpstr>Background</vt:lpstr>
      <vt:lpstr>Insights</vt:lpstr>
      <vt:lpstr>The Data</vt:lpstr>
      <vt:lpstr>Goal: Fuzzy match on Name. Exact match on Age Group and Gender</vt:lpstr>
      <vt:lpstr>Techniques for matching</vt:lpstr>
      <vt:lpstr>Exact match</vt:lpstr>
      <vt:lpstr>Exact matching: Failures</vt:lpstr>
      <vt:lpstr>Fuzzy matching</vt:lpstr>
      <vt:lpstr>Fuzzy matching: Methods</vt:lpstr>
      <vt:lpstr>Linking the Parkrun results and Chicago Marathon results datasets using Python</vt:lpstr>
      <vt:lpstr>Data Cleansing</vt:lpstr>
      <vt:lpstr>Data Cleansing: Before and after</vt:lpstr>
      <vt:lpstr>Fuzzy matching Names: combining datasets</vt:lpstr>
      <vt:lpstr>Fuzzy matching Names: Similarity scores</vt:lpstr>
      <vt:lpstr>Exact matching: Using Age group and Gender</vt:lpstr>
      <vt:lpstr>Fuzzy matching: Deduplication</vt:lpstr>
      <vt:lpstr>Validation</vt:lpstr>
      <vt:lpstr>Validation: Precision vs recall</vt:lpstr>
      <vt:lpstr>Validation: Results</vt:lpstr>
      <vt:lpstr>Validation: Results</vt:lpstr>
      <vt:lpstr>Validation: Results examples</vt:lpstr>
      <vt:lpstr>Insights</vt:lpstr>
      <vt:lpstr>Insights</vt:lpstr>
      <vt:lpstr>Risks and mitigations</vt:lpstr>
      <vt:lpstr>Risks and Mitigations</vt:lpstr>
      <vt:lpstr>Improvements for future</vt:lpstr>
      <vt:lpstr>Key takeaways</vt:lpstr>
      <vt:lpstr>Key takeaways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Nia Comley</dc:creator>
  <cp:lastModifiedBy>Nia Comley</cp:lastModifiedBy>
  <cp:revision>30</cp:revision>
  <cp:lastPrinted>2018-08-23T11:32:46Z</cp:lastPrinted>
  <dcterms:created xsi:type="dcterms:W3CDTF">2025-11-14T22:46:08Z</dcterms:created>
  <dcterms:modified xsi:type="dcterms:W3CDTF">2025-11-20T17:42:20Z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0x01010061FB56782932DD49BDAA7F4F1A7C21F7</vt:lpwstr>
  </property>
  <property fmtid="{D5CDD505-2E9C-101B-9397-08002B2CF9AE}" pid="3" name="Business Activitiy">
    <vt:lpwstr/>
  </property>
  <property fmtid="{D5CDD505-2E9C-101B-9397-08002B2CF9AE}" pid="4" name="MediaServiceImageTags">
    <vt:lpwstr/>
  </property>
  <property fmtid="{D5CDD505-2E9C-101B-9397-08002B2CF9AE}" pid="5" name="Business Function">
    <vt:lpwstr/>
  </property>
  <property fmtid="{D5CDD505-2E9C-101B-9397-08002B2CF9AE}" pid="6" name="_dlc_DocIdItemGuid">
    <vt:lpwstr>c3292b71-3020-4237-9aac-c08c0ca2216f</vt:lpwstr>
  </property>
  <property fmtid="{D5CDD505-2E9C-101B-9397-08002B2CF9AE}" pid="7" name="Business_x0020_Function">
    <vt:lpwstr/>
  </property>
  <property fmtid="{D5CDD505-2E9C-101B-9397-08002B2CF9AE}" pid="8" name="Business_x0020_Activitiy">
    <vt:lpwstr/>
  </property>
</Properties>
</file>